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82" r:id="rId2"/>
    <p:sldId id="384" r:id="rId3"/>
    <p:sldId id="351" r:id="rId4"/>
    <p:sldId id="342" r:id="rId5"/>
    <p:sldId id="371" r:id="rId6"/>
    <p:sldId id="344" r:id="rId7"/>
    <p:sldId id="377" r:id="rId8"/>
    <p:sldId id="372" r:id="rId9"/>
    <p:sldId id="382" r:id="rId10"/>
    <p:sldId id="374" r:id="rId11"/>
    <p:sldId id="385" r:id="rId12"/>
    <p:sldId id="383" r:id="rId13"/>
    <p:sldId id="348" r:id="rId14"/>
    <p:sldId id="366" r:id="rId15"/>
    <p:sldId id="367" r:id="rId16"/>
  </p:sldIdLst>
  <p:sldSz cx="9144000" cy="6858000" type="screen4x3"/>
  <p:notesSz cx="6781800" cy="99187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4" userDrawn="1">
          <p15:clr>
            <a:srgbClr val="A4A3A4"/>
          </p15:clr>
        </p15:guide>
        <p15:guide id="2" pos="2135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4CB" initials="4CB" lastIdx="29" clrIdx="0"/>
  <p:cmAuthor id="7" name="FES" initials="q" lastIdx="2" clrIdx="7">
    <p:extLst/>
  </p:cmAuthor>
  <p:cmAuthor id="1" name="Axel CERFONTAINE" initials="AC" lastIdx="2" clrIdx="1"/>
  <p:cmAuthor id="8" name="Corredera, Carlos" initials="CC" lastIdx="5" clrIdx="8"/>
  <p:cmAuthor id="2" name="Functional Coordination" initials="F4CB-FC" lastIdx="6" clrIdx="2"/>
  <p:cmAuthor id="9" name="BdE" initials="BdE" lastIdx="5" clrIdx="9">
    <p:extLst>
      <p:ext uri="{19B8F6BF-5375-455C-9EA6-DF929625EA0E}">
        <p15:presenceInfo xmlns:p15="http://schemas.microsoft.com/office/powerpoint/2012/main" userId="BdE" providerId="None"/>
      </p:ext>
    </p:extLst>
  </p:cmAuthor>
  <p:cmAuthor id="3" name="or498tg" initials="TG" lastIdx="3" clrIdx="3"/>
  <p:cmAuthor id="4" name="z3504kd" initials="dk" lastIdx="1" clrIdx="4"/>
  <p:cmAuthor id="5" name="Didier FAUR" initials="DF" lastIdx="3" clrIdx="5"/>
  <p:cmAuthor id="6" name="Michael Jennings" initials="MJ" lastIdx="1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00B050"/>
    <a:srgbClr val="F9A807"/>
    <a:srgbClr val="92D050"/>
    <a:srgbClr val="FFC000"/>
    <a:srgbClr val="CDCDDE"/>
    <a:srgbClr val="E8E8EF"/>
    <a:srgbClr val="FF6600"/>
    <a:srgbClr val="0000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93D81CF-94F2-401A-BA57-92F5A7B2D0C5}" styleName="Style moye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50" autoAdjust="0"/>
    <p:restoredTop sz="94604" autoAdjust="0"/>
  </p:normalViewPr>
  <p:slideViewPr>
    <p:cSldViewPr>
      <p:cViewPr varScale="1">
        <p:scale>
          <a:sx n="106" d="100"/>
          <a:sy n="106" d="100"/>
        </p:scale>
        <p:origin x="1578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3120" y="-96"/>
      </p:cViewPr>
      <p:guideLst>
        <p:guide orient="horz" pos="3124"/>
        <p:guide pos="213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3951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0698" y="0"/>
            <a:ext cx="293951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1171"/>
            <a:ext cx="293951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0698" y="9421171"/>
            <a:ext cx="293951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869DF5E-7B3F-4D23-901A-76D2D146546E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0998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3951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fr-FR" dirty="0" smtClean="0"/>
              <a:t>header</a:t>
            </a:r>
            <a:endParaRPr lang="fr-FR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0698" y="0"/>
            <a:ext cx="293951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r>
              <a:rPr lang="fr-FR" dirty="0" smtClean="0"/>
              <a:t>Date</a:t>
            </a:r>
            <a:endParaRPr lang="fr-FR" dirty="0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6125"/>
            <a:ext cx="495300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4" y="4712181"/>
            <a:ext cx="5426074" cy="4463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dirty="0" err="1" smtClean="0"/>
              <a:t>text</a:t>
            </a:r>
            <a:r>
              <a:rPr lang="fr-FR" noProof="0" dirty="0" smtClean="0"/>
              <a:t> passage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1171"/>
            <a:ext cx="293951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r>
              <a:rPr lang="fr-FR" dirty="0" err="1" smtClean="0"/>
              <a:t>Footer</a:t>
            </a:r>
            <a:endParaRPr lang="fr-FR" dirty="0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0698" y="9421171"/>
            <a:ext cx="2939519" cy="495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94" tIns="45647" rIns="91294" bIns="4564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1EA0524-499C-4665-96A6-725C80F32151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56147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 baseline="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C0F245-5C47-47BF-821C-0D5403129B82}" type="slidenum">
              <a:rPr lang="fr-FR" smtClean="0"/>
              <a:pPr/>
              <a:t>1</a:t>
            </a:fld>
            <a:endParaRPr lang="fr-FR" dirty="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6125"/>
            <a:ext cx="4954588" cy="3716338"/>
          </a:xfrm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4" y="4710585"/>
            <a:ext cx="5426074" cy="4463416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2994920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C0F245-5C47-47BF-821C-0D5403129B82}" type="slidenum">
              <a:rPr lang="fr-FR" smtClean="0"/>
              <a:pPr/>
              <a:t>12</a:t>
            </a:fld>
            <a:endParaRPr lang="fr-FR" dirty="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6125"/>
            <a:ext cx="4954588" cy="3716338"/>
          </a:xfrm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7864" y="4710585"/>
            <a:ext cx="5426074" cy="4463416"/>
          </a:xfrm>
          <a:noFill/>
          <a:ln/>
        </p:spPr>
        <p:txBody>
          <a:bodyPr/>
          <a:lstStyle/>
          <a:p>
            <a:pPr eaLnBrk="1" hangingPunct="1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787882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EA0524-499C-4665-96A6-725C80F32151}" type="slidenum">
              <a:rPr lang="fr-FR" smtClean="0"/>
              <a:pPr>
                <a:defRPr/>
              </a:pPr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09719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EA0524-499C-4665-96A6-725C80F32151}" type="slidenum">
              <a:rPr lang="fr-FR" smtClean="0"/>
              <a:pPr>
                <a:defRPr/>
              </a:pPr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2504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1EA0524-499C-4665-96A6-725C80F32151}" type="slidenum">
              <a:rPr lang="fr-FR" smtClean="0"/>
              <a:pPr>
                <a:defRPr/>
              </a:pPr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0120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fr-FR" dirty="0" err="1" smtClean="0"/>
              <a:t>tile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err="1" smtClean="0"/>
              <a:t>text</a:t>
            </a:r>
            <a:r>
              <a:rPr lang="fr-FR" dirty="0" smtClean="0"/>
              <a:t> passage</a:t>
            </a:r>
            <a:endParaRPr lang="fr-FR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922E4-3CDE-4121-BC1A-2F1DB000C7F4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headline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>
              <a:defRPr>
                <a:solidFill>
                  <a:schemeClr val="accent2"/>
                </a:solidFill>
              </a:defRPr>
            </a:lvl1pPr>
            <a:lvl2pPr marL="742950" marR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–"/>
              <a:tabLst/>
              <a:defRPr>
                <a:solidFill>
                  <a:schemeClr val="accent2"/>
                </a:solidFill>
              </a:defRPr>
            </a:lvl2pPr>
            <a:lvl3pPr marL="11430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Pct val="80000"/>
              <a:buFontTx/>
              <a:buChar char="o"/>
              <a:tabLst/>
              <a:defRPr sz="1800">
                <a:solidFill>
                  <a:schemeClr val="accent2"/>
                </a:solidFill>
              </a:defRPr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>
                <a:solidFill>
                  <a:schemeClr val="accent2"/>
                </a:solidFill>
              </a:defRPr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 typeface="Times New Roman" pitchFamily="18" charset="0"/>
              <a:buChar char="▫"/>
              <a:tabLst/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–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Pct val="80000"/>
              <a:buFontTx/>
              <a:buChar char="o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 typeface="Times New Roman" pitchFamily="18" charset="0"/>
              <a:buChar char="▫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453D5-C540-4B54-8F5E-E87CBDFAE132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dirty="0" err="1" smtClean="0"/>
              <a:t>Title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B1D89-8CC3-4F1F-8DC7-136EE4EFDA68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headline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 b="0"/>
            </a:lvl1pPr>
            <a:lvl2pPr marL="742950" marR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–"/>
              <a:tabLst/>
              <a:defRPr sz="1800" b="0"/>
            </a:lvl2pPr>
            <a:lvl3pPr marL="11430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Pct val="80000"/>
              <a:buFontTx/>
              <a:buChar char="o"/>
              <a:tabLst/>
              <a:defRPr sz="1800" b="0"/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 sz="1800" b="0"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 typeface="Times New Roman" pitchFamily="18" charset="0"/>
              <a:buChar char="▫"/>
              <a:tabLst/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–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Pct val="80000"/>
              <a:buFontTx/>
              <a:buChar char="o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 typeface="Times New Roman" pitchFamily="18" charset="0"/>
              <a:buChar char="▫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 b="0"/>
            </a:lvl1pPr>
            <a:lvl2pPr marL="742950" marR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–"/>
              <a:tabLst/>
              <a:defRPr sz="1800" b="0"/>
            </a:lvl2pPr>
            <a:lvl3pPr marL="11430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Pct val="80000"/>
              <a:buFontTx/>
              <a:buChar char="o"/>
              <a:tabLst/>
              <a:defRPr sz="1800" b="0"/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 sz="1800" b="0"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 typeface="Times New Roman" pitchFamily="18" charset="0"/>
              <a:buChar char="▫"/>
              <a:tabLst/>
              <a:defRPr sz="1800" b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–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Pct val="80000"/>
              <a:buFontTx/>
              <a:buChar char="o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 typeface="Times New Roman" pitchFamily="18" charset="0"/>
              <a:buChar char="▫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A95E6-78F9-4435-A0CE-8E1AE62BE03B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headline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headline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 b="0"/>
            </a:lvl1pPr>
            <a:lvl2pPr marL="742950" marR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–"/>
              <a:tabLst/>
              <a:defRPr sz="1800" b="0"/>
            </a:lvl2pPr>
            <a:lvl3pPr marL="11430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Pct val="80000"/>
              <a:buFontTx/>
              <a:buChar char="o"/>
              <a:tabLst/>
              <a:defRPr sz="1800" b="0"/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 sz="1800" b="0"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 typeface="Times New Roman" pitchFamily="18" charset="0"/>
              <a:buChar char="▫"/>
              <a:tabLst/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–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Pct val="80000"/>
              <a:buFontTx/>
              <a:buChar char="o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 typeface="Times New Roman" pitchFamily="18" charset="0"/>
              <a:buChar char="▫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headline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800" b="0"/>
            </a:lvl1pPr>
            <a:lvl2pPr marL="742950" marR="0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–"/>
              <a:tabLst/>
              <a:defRPr sz="1800" b="0"/>
            </a:lvl2pPr>
            <a:lvl3pPr marL="11430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Pct val="80000"/>
              <a:buFontTx/>
              <a:buChar char="o"/>
              <a:tabLst/>
              <a:defRPr sz="1800" b="0"/>
            </a:lvl3pPr>
            <a:lvl4pPr marL="16002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 sz="1800" b="0"/>
            </a:lvl4pPr>
            <a:lvl5pPr marL="2057400" marR="0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 typeface="Times New Roman" pitchFamily="18" charset="0"/>
              <a:buChar char="▫"/>
              <a:tabLst/>
              <a:defRPr sz="1800" b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–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Pct val="80000"/>
              <a:buFontTx/>
              <a:buChar char="o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 typeface="Times New Roman" pitchFamily="18" charset="0"/>
              <a:buChar char="▫"/>
              <a:tabLst/>
              <a:defRPr/>
            </a:pPr>
            <a:r>
              <a:rPr lang="fr-FR" dirty="0" err="1" smtClean="0"/>
              <a:t>text</a:t>
            </a:r>
            <a:r>
              <a:rPr lang="fr-FR" dirty="0" smtClean="0"/>
              <a:t> passage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81CA0-3E3C-4F1B-A2E4-F8027408DEFF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 smtClean="0"/>
              <a:t>headline</a:t>
            </a:r>
            <a:endParaRPr lang="fr-FR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16396-444C-45EC-A98E-FDD9FB1D6E61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text passage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–"/>
              <a:tabLst/>
              <a:defRPr/>
            </a:pPr>
            <a:r>
              <a:rPr lang="en-GB" noProof="0" dirty="0" smtClean="0"/>
              <a:t>text passage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Pct val="80000"/>
              <a:buFontTx/>
              <a:buChar char="o"/>
              <a:tabLst/>
              <a:defRPr/>
            </a:pPr>
            <a:r>
              <a:rPr lang="en-GB" noProof="0" dirty="0" smtClean="0"/>
              <a:t>text passage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Char char="•"/>
              <a:tabLst/>
              <a:defRPr/>
            </a:pPr>
            <a:r>
              <a:rPr lang="en-GB" noProof="0" dirty="0" smtClean="0"/>
              <a:t>text passage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 typeface="Times New Roman" pitchFamily="18" charset="0"/>
              <a:buChar char="▫"/>
              <a:tabLst/>
              <a:defRPr/>
            </a:pPr>
            <a:r>
              <a:rPr lang="en-GB" noProof="0" dirty="0" smtClean="0"/>
              <a:t>text passage</a:t>
            </a:r>
          </a:p>
          <a:p>
            <a:pPr lvl="4"/>
            <a:endParaRPr lang="en-GB" noProof="0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E8007ACC-6BC7-402F-A733-DF0642EE04EB}" type="slidenum">
              <a:rPr lang="fr-FR"/>
              <a:pPr>
                <a:defRPr/>
              </a:pPr>
              <a:t>‹Nº›</a:t>
            </a:fld>
            <a:endParaRPr lang="fr-FR" dirty="0"/>
          </a:p>
        </p:txBody>
      </p:sp>
      <p:grpSp>
        <p:nvGrpSpPr>
          <p:cNvPr id="1029" name="Group 12"/>
          <p:cNvGrpSpPr>
            <a:grpSpLocks/>
          </p:cNvGrpSpPr>
          <p:nvPr userDrawn="1"/>
        </p:nvGrpSpPr>
        <p:grpSpPr bwMode="auto">
          <a:xfrm>
            <a:off x="34925" y="200025"/>
            <a:ext cx="2089150" cy="852488"/>
            <a:chOff x="22" y="119"/>
            <a:chExt cx="1316" cy="537"/>
          </a:xfrm>
        </p:grpSpPr>
        <p:pic>
          <p:nvPicPr>
            <p:cNvPr id="1031" name="Picture 13"/>
            <p:cNvPicPr>
              <a:picLocks noChangeAspect="1" noChangeArrowheads="1"/>
            </p:cNvPicPr>
            <p:nvPr userDrawn="1"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22" y="119"/>
              <a:ext cx="669" cy="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2" name="Picture 14" descr="~7219883"/>
            <p:cNvPicPr>
              <a:picLocks noChangeAspect="1" noChangeArrowheads="1"/>
            </p:cNvPicPr>
            <p:nvPr userDrawn="1"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26" y="119"/>
              <a:ext cx="612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15" descr="Banque_de_France_logo"/>
            <p:cNvPicPr>
              <a:picLocks noChangeAspect="1" noChangeArrowheads="1"/>
            </p:cNvPicPr>
            <p:nvPr userDrawn="1"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2" y="346"/>
              <a:ext cx="628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88913"/>
            <a:ext cx="5473700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headline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485" y="573713"/>
            <a:ext cx="1182251" cy="47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-27384"/>
            <a:ext cx="2146468" cy="95584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har char="•"/>
        <a:defRPr sz="18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marR="0" indent="-28575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20000"/>
        </a:spcAft>
        <a:buClrTx/>
        <a:buSzTx/>
        <a:buFontTx/>
        <a:buChar char="–"/>
        <a:tabLst/>
        <a:defRPr sz="1800">
          <a:solidFill>
            <a:schemeClr val="accent2"/>
          </a:solidFill>
          <a:latin typeface="+mn-lt"/>
        </a:defRPr>
      </a:lvl2pPr>
      <a:lvl3pPr marL="11430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20000"/>
        </a:spcAft>
        <a:buClrTx/>
        <a:buSzPct val="80000"/>
        <a:buFontTx/>
        <a:buChar char="o"/>
        <a:tabLst/>
        <a:defRPr sz="1800">
          <a:solidFill>
            <a:schemeClr val="accent2"/>
          </a:solidFill>
          <a:latin typeface="+mn-lt"/>
        </a:defRPr>
      </a:lvl3pPr>
      <a:lvl4pPr marL="16002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20000"/>
        </a:spcAft>
        <a:buClrTx/>
        <a:buSzTx/>
        <a:buFontTx/>
        <a:buChar char="•"/>
        <a:tabLst/>
        <a:defRPr sz="1800">
          <a:solidFill>
            <a:schemeClr val="accent2"/>
          </a:solidFill>
          <a:latin typeface="+mn-lt"/>
        </a:defRPr>
      </a:lvl4pPr>
      <a:lvl5pPr marL="20574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20000"/>
        </a:spcAft>
        <a:buClrTx/>
        <a:buSzTx/>
        <a:buFont typeface="Times New Roman" pitchFamily="18" charset="0"/>
        <a:buChar char="▫"/>
        <a:tabLst/>
        <a:defRPr sz="1800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20000"/>
        </a:spcAft>
        <a:buFont typeface="Times New Roman" pitchFamily="18" charset="0"/>
        <a:buChar char="▫"/>
        <a:defRPr sz="1200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20000"/>
        </a:spcAft>
        <a:buFont typeface="Times New Roman" pitchFamily="18" charset="0"/>
        <a:buChar char="▫"/>
        <a:defRPr sz="1200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20000"/>
        </a:spcAft>
        <a:buFont typeface="Times New Roman" pitchFamily="18" charset="0"/>
        <a:buChar char="▫"/>
        <a:defRPr sz="1200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20000"/>
        </a:spcAft>
        <a:buFont typeface="Times New Roman" pitchFamily="18" charset="0"/>
        <a:buChar char="▫"/>
        <a:defRPr sz="1200">
          <a:solidFill>
            <a:schemeClr val="accent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685800" y="1556792"/>
            <a:ext cx="7772400" cy="2808312"/>
          </a:xfrm>
        </p:spPr>
        <p:txBody>
          <a:bodyPr>
            <a:noAutofit/>
          </a:bodyPr>
          <a:lstStyle/>
          <a:p>
            <a:pPr lvl="0">
              <a:lnSpc>
                <a:spcPts val="4500"/>
              </a:lnSpc>
              <a:spcBef>
                <a:spcPts val="1200"/>
              </a:spcBef>
              <a:spcAft>
                <a:spcPts val="2400"/>
              </a:spcAft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Activation of the </a:t>
            </a:r>
            <a:br>
              <a:rPr lang="en-US" dirty="0" smtClean="0"/>
            </a:br>
            <a:r>
              <a:rPr lang="en-US" sz="3000" dirty="0" smtClean="0"/>
              <a:t>T2S </a:t>
            </a:r>
            <a:r>
              <a:rPr lang="en-US" sz="3000" dirty="0"/>
              <a:t>Penalty </a:t>
            </a:r>
            <a:r>
              <a:rPr lang="en-US" sz="3000" dirty="0" smtClean="0"/>
              <a:t>Mechanism </a:t>
            </a:r>
            <a:br>
              <a:rPr lang="en-US" sz="3000" dirty="0" smtClean="0"/>
            </a:br>
            <a:endParaRPr lang="en-US" sz="2800" b="0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1608584"/>
          </a:xfrm>
        </p:spPr>
        <p:txBody>
          <a:bodyPr/>
          <a:lstStyle/>
          <a:p>
            <a:pPr eaLnBrk="1" hangingPunct="1"/>
            <a:r>
              <a:rPr lang="en-GB" sz="2000" i="1" dirty="0" smtClean="0"/>
              <a:t>Annex </a:t>
            </a:r>
            <a:r>
              <a:rPr lang="en-GB" sz="2000" i="1" dirty="0"/>
              <a:t>1 of the CR 654</a:t>
            </a:r>
            <a:endParaRPr lang="en-GB" sz="2000" b="0" i="1" dirty="0"/>
          </a:p>
          <a:p>
            <a:pPr eaLnBrk="1" hangingPunct="1"/>
            <a:endParaRPr lang="en-GB" i="1" dirty="0" smtClean="0"/>
          </a:p>
          <a:p>
            <a:pPr eaLnBrk="1" hangingPunct="1"/>
            <a:r>
              <a:rPr lang="en-GB" i="1" dirty="0" smtClean="0"/>
              <a:t>September 2020</a:t>
            </a:r>
            <a:endParaRPr lang="en-GB" i="1" dirty="0"/>
          </a:p>
          <a:p>
            <a:pPr eaLnBrk="1" hangingPunct="1"/>
            <a:endParaRPr lang="en-GB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5736" y="260648"/>
            <a:ext cx="4968552" cy="936104"/>
          </a:xfrm>
        </p:spPr>
        <p:txBody>
          <a:bodyPr/>
          <a:lstStyle/>
          <a:p>
            <a:pPr>
              <a:lnSpc>
                <a:spcPts val="2300"/>
              </a:lnSpc>
              <a:spcAft>
                <a:spcPts val="300"/>
              </a:spcAft>
            </a:pPr>
            <a:r>
              <a:rPr lang="en-GB" sz="2000" dirty="0" smtClean="0"/>
              <a:t>Example of the computation of a LMFP </a:t>
            </a:r>
            <a:r>
              <a:rPr lang="en-US" sz="2000" dirty="0" smtClean="0"/>
              <a:t>after the entry into force </a:t>
            </a:r>
            <a:br>
              <a:rPr lang="en-US" sz="2000" dirty="0" smtClean="0"/>
            </a:br>
            <a:r>
              <a:rPr lang="en-US" sz="1800" dirty="0" smtClean="0"/>
              <a:t>(for an instruction with ISD before the entry into force)</a:t>
            </a:r>
            <a:endParaRPr lang="en-GB" sz="18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830888" y="6453336"/>
            <a:ext cx="2133600" cy="404242"/>
          </a:xfrm>
        </p:spPr>
        <p:txBody>
          <a:bodyPr/>
          <a:lstStyle/>
          <a:p>
            <a:pPr>
              <a:defRPr/>
            </a:pPr>
            <a:fld id="{62E453D5-C540-4B54-8F5E-E87CBDFAE132}" type="slidenum">
              <a:rPr lang="fr-FR" sz="1200" smtClean="0">
                <a:solidFill>
                  <a:srgbClr val="333399"/>
                </a:solidFill>
              </a:rPr>
              <a:pPr>
                <a:defRPr/>
              </a:pPr>
              <a:t>10</a:t>
            </a:fld>
            <a:endParaRPr lang="fr-FR" sz="1200" dirty="0">
              <a:solidFill>
                <a:srgbClr val="333399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0832" y="1556792"/>
            <a:ext cx="8445624" cy="5112568"/>
          </a:xfrm>
        </p:spPr>
        <p:txBody>
          <a:bodyPr>
            <a:noAutofit/>
          </a:bodyPr>
          <a:lstStyle/>
          <a:p>
            <a:pPr marL="0" lvl="1" indent="0" algn="just">
              <a:lnSpc>
                <a:spcPts val="2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en-US" sz="1600" dirty="0" smtClean="0">
                <a:solidFill>
                  <a:srgbClr val="333399"/>
                </a:solidFill>
              </a:rPr>
              <a:t>A </a:t>
            </a:r>
            <a:r>
              <a:rPr lang="en-US" sz="1600" dirty="0">
                <a:solidFill>
                  <a:srgbClr val="333399"/>
                </a:solidFill>
              </a:rPr>
              <a:t>DVP settlement </a:t>
            </a:r>
            <a:r>
              <a:rPr lang="en-US" sz="1600" dirty="0" smtClean="0">
                <a:solidFill>
                  <a:srgbClr val="333399"/>
                </a:solidFill>
              </a:rPr>
              <a:t>instruction </a:t>
            </a:r>
            <a:r>
              <a:rPr lang="en-US" sz="1600" dirty="0">
                <a:solidFill>
                  <a:srgbClr val="333399"/>
                </a:solidFill>
              </a:rPr>
              <a:t>enters and is matched in T2S at 14:00 on </a:t>
            </a:r>
            <a:r>
              <a:rPr lang="en-US" sz="1600" dirty="0" smtClean="0">
                <a:solidFill>
                  <a:srgbClr val="333399"/>
                </a:solidFill>
              </a:rPr>
              <a:t>Wednesday, </a:t>
            </a:r>
            <a:r>
              <a:rPr lang="en-US" sz="1600" dirty="0">
                <a:solidFill>
                  <a:srgbClr val="333399"/>
                </a:solidFill>
              </a:rPr>
              <a:t>2 </a:t>
            </a:r>
            <a:r>
              <a:rPr lang="en-US" sz="1600" dirty="0" smtClean="0">
                <a:solidFill>
                  <a:srgbClr val="333399"/>
                </a:solidFill>
              </a:rPr>
              <a:t>Feb 2022. </a:t>
            </a:r>
            <a:r>
              <a:rPr lang="en-US" sz="1600" dirty="0">
                <a:solidFill>
                  <a:srgbClr val="333399"/>
                </a:solidFill>
              </a:rPr>
              <a:t>The instruction has ISD </a:t>
            </a:r>
            <a:r>
              <a:rPr lang="en-US" sz="1600" dirty="0" smtClean="0">
                <a:solidFill>
                  <a:srgbClr val="333399"/>
                </a:solidFill>
              </a:rPr>
              <a:t>Monday</a:t>
            </a:r>
            <a:r>
              <a:rPr lang="en-US" sz="1600" dirty="0">
                <a:solidFill>
                  <a:srgbClr val="333399"/>
                </a:solidFill>
              </a:rPr>
              <a:t>, </a:t>
            </a:r>
            <a:r>
              <a:rPr lang="en-US" sz="1600" dirty="0" smtClean="0">
                <a:solidFill>
                  <a:srgbClr val="333399"/>
                </a:solidFill>
              </a:rPr>
              <a:t>31 Jan 2022 </a:t>
            </a:r>
            <a:r>
              <a:rPr lang="en-US" sz="1600" dirty="0">
                <a:solidFill>
                  <a:srgbClr val="333399"/>
                </a:solidFill>
              </a:rPr>
              <a:t>(i.e. it enters and is matched in T2S two business days after its ISD</a:t>
            </a:r>
            <a:r>
              <a:rPr lang="en-US" sz="1600" dirty="0" smtClean="0">
                <a:solidFill>
                  <a:srgbClr val="333399"/>
                </a:solidFill>
              </a:rPr>
              <a:t>)</a:t>
            </a:r>
            <a:endParaRPr lang="en-US" sz="1600" dirty="0">
              <a:solidFill>
                <a:srgbClr val="333399"/>
              </a:solidFill>
            </a:endParaRPr>
          </a:p>
          <a:p>
            <a:pPr marL="442913" lvl="1" indent="-261938" algn="just">
              <a:lnSpc>
                <a:spcPts val="1900"/>
              </a:lnSpc>
              <a:spcBef>
                <a:spcPts val="400"/>
              </a:spcBef>
              <a:spcAft>
                <a:spcPts val="200"/>
              </a:spcAft>
            </a:pPr>
            <a:r>
              <a:rPr lang="en-US" sz="1500" dirty="0" smtClean="0">
                <a:solidFill>
                  <a:srgbClr val="333399"/>
                </a:solidFill>
              </a:rPr>
              <a:t>On Thursday</a:t>
            </a:r>
            <a:r>
              <a:rPr lang="en-US" sz="1500" dirty="0">
                <a:solidFill>
                  <a:srgbClr val="333399"/>
                </a:solidFill>
              </a:rPr>
              <a:t>, </a:t>
            </a:r>
            <a:r>
              <a:rPr lang="en-US" sz="1500" dirty="0" smtClean="0">
                <a:solidFill>
                  <a:srgbClr val="333399"/>
                </a:solidFill>
              </a:rPr>
              <a:t>3 Feb 2022, </a:t>
            </a:r>
            <a:r>
              <a:rPr lang="en-US" sz="1500" dirty="0">
                <a:solidFill>
                  <a:srgbClr val="333399"/>
                </a:solidFill>
              </a:rPr>
              <a:t>T2S will </a:t>
            </a:r>
            <a:r>
              <a:rPr lang="en-US" sz="1500" dirty="0" smtClean="0">
                <a:solidFill>
                  <a:srgbClr val="333399"/>
                </a:solidFill>
              </a:rPr>
              <a:t>compute </a:t>
            </a:r>
            <a:r>
              <a:rPr lang="en-US" sz="1500" dirty="0">
                <a:solidFill>
                  <a:srgbClr val="333399"/>
                </a:solidFill>
              </a:rPr>
              <a:t>a </a:t>
            </a:r>
            <a:r>
              <a:rPr lang="en-US" sz="1500" dirty="0" smtClean="0">
                <a:solidFill>
                  <a:srgbClr val="333399"/>
                </a:solidFill>
              </a:rPr>
              <a:t>LMFP for this instruction because:</a:t>
            </a:r>
          </a:p>
          <a:p>
            <a:pPr marL="935038" lvl="2" indent="-268288" algn="just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400" dirty="0">
                <a:solidFill>
                  <a:srgbClr val="333399"/>
                </a:solidFill>
              </a:rPr>
              <a:t>All </a:t>
            </a:r>
            <a:r>
              <a:rPr lang="en-GB" sz="1400" dirty="0" smtClean="0">
                <a:solidFill>
                  <a:srgbClr val="333399"/>
                </a:solidFill>
              </a:rPr>
              <a:t>the applicable </a:t>
            </a:r>
            <a:r>
              <a:rPr lang="en-GB" sz="1400" dirty="0">
                <a:solidFill>
                  <a:srgbClr val="333399"/>
                </a:solidFill>
              </a:rPr>
              <a:t>days for this LMFP </a:t>
            </a:r>
            <a:r>
              <a:rPr lang="en-GB" sz="1400" dirty="0" smtClean="0">
                <a:solidFill>
                  <a:srgbClr val="333399"/>
                </a:solidFill>
              </a:rPr>
              <a:t>(31 Jan </a:t>
            </a:r>
            <a:r>
              <a:rPr lang="en-GB" sz="1400" dirty="0">
                <a:solidFill>
                  <a:srgbClr val="333399"/>
                </a:solidFill>
              </a:rPr>
              <a:t>and 1</a:t>
            </a:r>
            <a:r>
              <a:rPr lang="en-US" sz="1400" dirty="0">
                <a:solidFill>
                  <a:srgbClr val="333399"/>
                </a:solidFill>
              </a:rPr>
              <a:t> Feb </a:t>
            </a:r>
            <a:r>
              <a:rPr lang="en-US" sz="1400" dirty="0" smtClean="0">
                <a:solidFill>
                  <a:srgbClr val="333399"/>
                </a:solidFill>
              </a:rPr>
              <a:t>2022</a:t>
            </a:r>
            <a:r>
              <a:rPr lang="en-GB" sz="1400" dirty="0" smtClean="0">
                <a:solidFill>
                  <a:srgbClr val="333399"/>
                </a:solidFill>
              </a:rPr>
              <a:t>) are after </a:t>
            </a:r>
            <a:r>
              <a:rPr lang="en-GB" sz="1400" dirty="0">
                <a:solidFill>
                  <a:srgbClr val="333399"/>
                </a:solidFill>
              </a:rPr>
              <a:t>the activation date (14 </a:t>
            </a:r>
            <a:r>
              <a:rPr lang="en-GB" sz="1400" dirty="0" smtClean="0">
                <a:solidFill>
                  <a:srgbClr val="333399"/>
                </a:solidFill>
              </a:rPr>
              <a:t>Sep 2021). Therefore</a:t>
            </a:r>
            <a:r>
              <a:rPr lang="en-GB" sz="1400" dirty="0">
                <a:solidFill>
                  <a:srgbClr val="333399"/>
                </a:solidFill>
              </a:rPr>
              <a:t>, </a:t>
            </a:r>
            <a:r>
              <a:rPr lang="en-GB" sz="1400" dirty="0" smtClean="0">
                <a:solidFill>
                  <a:srgbClr val="333399"/>
                </a:solidFill>
              </a:rPr>
              <a:t>the </a:t>
            </a:r>
            <a:r>
              <a:rPr lang="en-GB" sz="1400" dirty="0">
                <a:solidFill>
                  <a:srgbClr val="333399"/>
                </a:solidFill>
              </a:rPr>
              <a:t>LMFP will be computed</a:t>
            </a:r>
            <a:r>
              <a:rPr lang="es-ES_tradnl" sz="1400" dirty="0">
                <a:solidFill>
                  <a:srgbClr val="333399"/>
                </a:solidFill>
              </a:rPr>
              <a:t> </a:t>
            </a:r>
            <a:r>
              <a:rPr lang="en-US" sz="1400" dirty="0">
                <a:solidFill>
                  <a:srgbClr val="333399"/>
                </a:solidFill>
              </a:rPr>
              <a:t>considering</a:t>
            </a:r>
            <a:r>
              <a:rPr lang="es-ES_tradnl" sz="1400" dirty="0">
                <a:solidFill>
                  <a:srgbClr val="333399"/>
                </a:solidFill>
              </a:rPr>
              <a:t> </a:t>
            </a:r>
            <a:r>
              <a:rPr lang="en-US" sz="1400" dirty="0" smtClean="0">
                <a:solidFill>
                  <a:srgbClr val="333399"/>
                </a:solidFill>
              </a:rPr>
              <a:t>the two business days </a:t>
            </a:r>
          </a:p>
          <a:p>
            <a:pPr marL="935038" lvl="2" indent="-268288" algn="just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400" dirty="0" smtClean="0">
                <a:solidFill>
                  <a:srgbClr val="333399"/>
                </a:solidFill>
              </a:rPr>
              <a:t>However</a:t>
            </a:r>
            <a:r>
              <a:rPr lang="en-US" sz="1400" dirty="0">
                <a:solidFill>
                  <a:srgbClr val="333399"/>
                </a:solidFill>
              </a:rPr>
              <a:t>, the amount corresponding to the </a:t>
            </a:r>
            <a:r>
              <a:rPr lang="en-US" sz="1400" dirty="0" smtClean="0">
                <a:solidFill>
                  <a:srgbClr val="333399"/>
                </a:solidFill>
              </a:rPr>
              <a:t>31 Jan 2022 </a:t>
            </a:r>
            <a:r>
              <a:rPr lang="en-US" sz="1400" dirty="0">
                <a:solidFill>
                  <a:srgbClr val="333399"/>
                </a:solidFill>
              </a:rPr>
              <a:t>will be equal to zero, because the penalty rates before 1 Feb </a:t>
            </a:r>
            <a:r>
              <a:rPr lang="en-US" sz="1400" dirty="0" smtClean="0">
                <a:solidFill>
                  <a:srgbClr val="333399"/>
                </a:solidFill>
              </a:rPr>
              <a:t>2022 will have been set to </a:t>
            </a:r>
            <a:r>
              <a:rPr lang="en-US" sz="1400" dirty="0">
                <a:solidFill>
                  <a:srgbClr val="333399"/>
                </a:solidFill>
              </a:rPr>
              <a:t>zero. </a:t>
            </a:r>
            <a:r>
              <a:rPr lang="en-US" sz="1400" dirty="0" smtClean="0">
                <a:solidFill>
                  <a:srgbClr val="333399"/>
                </a:solidFill>
              </a:rPr>
              <a:t>Consequently</a:t>
            </a:r>
            <a:r>
              <a:rPr lang="en-US" sz="1400" dirty="0">
                <a:solidFill>
                  <a:srgbClr val="333399"/>
                </a:solidFill>
              </a:rPr>
              <a:t>, the amount of the LMFP will be the amount corresponding to the 1 Feb </a:t>
            </a:r>
            <a:r>
              <a:rPr lang="en-US" sz="1400" dirty="0" smtClean="0">
                <a:solidFill>
                  <a:srgbClr val="333399"/>
                </a:solidFill>
              </a:rPr>
              <a:t>2022 </a:t>
            </a:r>
            <a:r>
              <a:rPr lang="en-US" sz="1400" dirty="0">
                <a:solidFill>
                  <a:srgbClr val="333399"/>
                </a:solidFill>
              </a:rPr>
              <a:t>(i.e. only date </a:t>
            </a:r>
            <a:r>
              <a:rPr lang="en-US" sz="1400" dirty="0" smtClean="0">
                <a:solidFill>
                  <a:srgbClr val="333399"/>
                </a:solidFill>
              </a:rPr>
              <a:t>with rates not set to zero, as it is the only date of </a:t>
            </a:r>
            <a:r>
              <a:rPr lang="en-US" sz="1400" dirty="0">
                <a:solidFill>
                  <a:srgbClr val="333399"/>
                </a:solidFill>
              </a:rPr>
              <a:t>the LMFP that is on or after the entry </a:t>
            </a:r>
            <a:r>
              <a:rPr lang="en-US" sz="1400" dirty="0" smtClean="0">
                <a:solidFill>
                  <a:srgbClr val="333399"/>
                </a:solidFill>
              </a:rPr>
              <a:t>into force).  </a:t>
            </a:r>
            <a:endParaRPr lang="en-GB" sz="1400" dirty="0" smtClean="0">
              <a:solidFill>
                <a:srgbClr val="333399"/>
              </a:solidFill>
            </a:endParaRPr>
          </a:p>
          <a:p>
            <a:pPr marL="442913" lvl="1" indent="-261938" algn="just">
              <a:lnSpc>
                <a:spcPts val="19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1500" dirty="0" smtClean="0">
                <a:solidFill>
                  <a:srgbClr val="333399"/>
                </a:solidFill>
              </a:rPr>
              <a:t>If (on top of arriving two days late) the instruction fails to settle in T2S on this business day (i.e. on Wednesday, 2 Feb 2022):</a:t>
            </a:r>
          </a:p>
          <a:p>
            <a:pPr marL="935038" lvl="2" indent="-268288" algn="just">
              <a:lnSpc>
                <a:spcPts val="18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333399"/>
                </a:solidFill>
              </a:rPr>
              <a:t>On </a:t>
            </a:r>
            <a:r>
              <a:rPr lang="en-US" sz="1400" dirty="0">
                <a:solidFill>
                  <a:srgbClr val="333399"/>
                </a:solidFill>
              </a:rPr>
              <a:t>Thursday, 3</a:t>
            </a:r>
            <a:r>
              <a:rPr lang="en-US" sz="1400" dirty="0" smtClean="0">
                <a:solidFill>
                  <a:srgbClr val="333399"/>
                </a:solidFill>
              </a:rPr>
              <a:t> Feb 2022, </a:t>
            </a:r>
            <a:r>
              <a:rPr lang="en-US" sz="1400" dirty="0">
                <a:solidFill>
                  <a:srgbClr val="333399"/>
                </a:solidFill>
              </a:rPr>
              <a:t>T2S will compute a SEFP because securities will be subject to </a:t>
            </a:r>
            <a:r>
              <a:rPr lang="en-US" sz="1400" dirty="0" smtClean="0">
                <a:solidFill>
                  <a:srgbClr val="333399"/>
                </a:solidFill>
              </a:rPr>
              <a:t>penalties and penalty rates will not be set to zero for </a:t>
            </a:r>
            <a:r>
              <a:rPr lang="en-US" sz="1400" dirty="0">
                <a:solidFill>
                  <a:srgbClr val="333399"/>
                </a:solidFill>
              </a:rPr>
              <a:t>2 Feb </a:t>
            </a:r>
            <a:r>
              <a:rPr lang="en-US" sz="1400" dirty="0" smtClean="0">
                <a:solidFill>
                  <a:srgbClr val="333399"/>
                </a:solidFill>
              </a:rPr>
              <a:t>2022</a:t>
            </a:r>
          </a:p>
          <a:p>
            <a:pPr marL="935038" lvl="2" indent="-268288" algn="just">
              <a:lnSpc>
                <a:spcPts val="1800"/>
              </a:lnSpc>
              <a:spcBef>
                <a:spcPts val="400"/>
              </a:spcBef>
              <a:spcAft>
                <a:spcPts val="0"/>
              </a:spcAft>
            </a:pPr>
            <a:endParaRPr lang="en-US" sz="1400" dirty="0">
              <a:solidFill>
                <a:srgbClr val="333399"/>
              </a:solidFill>
            </a:endParaRPr>
          </a:p>
          <a:p>
            <a:pPr marL="935038" lvl="2" indent="-268288" algn="just">
              <a:lnSpc>
                <a:spcPts val="1800"/>
              </a:lnSpc>
              <a:spcBef>
                <a:spcPts val="400"/>
              </a:spcBef>
              <a:spcAft>
                <a:spcPts val="0"/>
              </a:spcAft>
            </a:pPr>
            <a:endParaRPr lang="en-US" sz="1400" dirty="0">
              <a:solidFill>
                <a:srgbClr val="333399"/>
              </a:solidFill>
            </a:endParaRPr>
          </a:p>
          <a:p>
            <a:pPr marL="666750" lvl="2" indent="0" algn="just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1500" dirty="0">
              <a:solidFill>
                <a:srgbClr val="333399"/>
              </a:solidFill>
            </a:endParaRPr>
          </a:p>
          <a:p>
            <a:pPr marL="666750" lvl="2" indent="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5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754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184374"/>
            <a:ext cx="5473700" cy="868362"/>
          </a:xfrm>
        </p:spPr>
        <p:txBody>
          <a:bodyPr/>
          <a:lstStyle/>
          <a:p>
            <a:pPr>
              <a:lnSpc>
                <a:spcPts val="2600"/>
              </a:lnSpc>
              <a:spcAft>
                <a:spcPts val="600"/>
              </a:spcAft>
            </a:pPr>
            <a:r>
              <a:rPr lang="en-GB" sz="2200" dirty="0"/>
              <a:t>Penalty </a:t>
            </a:r>
            <a:r>
              <a:rPr lang="en-GB" sz="2200" dirty="0" smtClean="0"/>
              <a:t>Reports</a:t>
            </a:r>
            <a:endParaRPr lang="en-GB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830888" y="6453336"/>
            <a:ext cx="2133600" cy="404242"/>
          </a:xfrm>
        </p:spPr>
        <p:txBody>
          <a:bodyPr/>
          <a:lstStyle/>
          <a:p>
            <a:pPr>
              <a:defRPr/>
            </a:pPr>
            <a:fld id="{62E453D5-C540-4B54-8F5E-E87CBDFAE132}" type="slidenum">
              <a:rPr lang="fr-FR" sz="1200" smtClean="0">
                <a:solidFill>
                  <a:srgbClr val="333399"/>
                </a:solidFill>
              </a:rPr>
              <a:pPr>
                <a:defRPr/>
              </a:pPr>
              <a:t>11</a:t>
            </a:fld>
            <a:endParaRPr lang="fr-FR" sz="1200" dirty="0">
              <a:solidFill>
                <a:srgbClr val="333399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268760"/>
            <a:ext cx="8589640" cy="5256584"/>
          </a:xfrm>
        </p:spPr>
        <p:txBody>
          <a:bodyPr>
            <a:noAutofit/>
          </a:bodyPr>
          <a:lstStyle/>
          <a:p>
            <a:pPr marL="266700" lvl="1" indent="0" algn="just">
              <a:lnSpc>
                <a:spcPts val="2000"/>
              </a:lnSpc>
              <a:spcBef>
                <a:spcPts val="400"/>
              </a:spcBef>
              <a:spcAft>
                <a:spcPts val="500"/>
              </a:spcAft>
              <a:buNone/>
            </a:pPr>
            <a:r>
              <a:rPr lang="en-US" sz="1570" dirty="0" smtClean="0"/>
              <a:t>CSDs may configure the following </a:t>
            </a:r>
            <a:r>
              <a:rPr lang="en-US" sz="1570" dirty="0"/>
              <a:t>reports for the </a:t>
            </a:r>
            <a:r>
              <a:rPr lang="en-US" sz="1570" dirty="0" smtClean="0"/>
              <a:t>Penalty Mechanism:</a:t>
            </a:r>
          </a:p>
          <a:p>
            <a:pPr marL="534988" lvl="1" indent="-268288" algn="just">
              <a:lnSpc>
                <a:spcPts val="2000"/>
              </a:lnSpc>
              <a:spcBef>
                <a:spcPts val="400"/>
              </a:spcBef>
              <a:spcAft>
                <a:spcPts val="200"/>
              </a:spcAft>
            </a:pPr>
            <a:r>
              <a:rPr lang="en-GB" sz="1550" b="1" dirty="0"/>
              <a:t>Daily Penalty List</a:t>
            </a:r>
          </a:p>
          <a:p>
            <a:pPr marL="896938" lvl="2" indent="-230188" algn="just">
              <a:lnSpc>
                <a:spcPts val="1900"/>
              </a:lnSpc>
              <a:spcBef>
                <a:spcPts val="200"/>
              </a:spcBef>
              <a:spcAft>
                <a:spcPts val="300"/>
              </a:spcAft>
            </a:pPr>
            <a:r>
              <a:rPr lang="en-US" sz="1450" dirty="0">
                <a:solidFill>
                  <a:srgbClr val="333399"/>
                </a:solidFill>
              </a:rPr>
              <a:t>The first </a:t>
            </a:r>
            <a:r>
              <a:rPr lang="en-US" sz="1450" dirty="0" smtClean="0">
                <a:solidFill>
                  <a:srgbClr val="333399"/>
                </a:solidFill>
              </a:rPr>
              <a:t>Daily </a:t>
            </a:r>
            <a:r>
              <a:rPr lang="en-US" sz="1450" dirty="0">
                <a:solidFill>
                  <a:srgbClr val="333399"/>
                </a:solidFill>
              </a:rPr>
              <a:t>Penalty </a:t>
            </a:r>
            <a:r>
              <a:rPr lang="en-US" sz="1450" dirty="0" smtClean="0">
                <a:solidFill>
                  <a:srgbClr val="333399"/>
                </a:solidFill>
              </a:rPr>
              <a:t>List </a:t>
            </a:r>
            <a:r>
              <a:rPr lang="en-US" sz="1450" dirty="0">
                <a:solidFill>
                  <a:srgbClr val="333399"/>
                </a:solidFill>
              </a:rPr>
              <a:t>that could include penalties will be sent by T2S on the day following the activation date i.e. by 11:30 of </a:t>
            </a:r>
            <a:r>
              <a:rPr lang="en-US" sz="1450" b="1" dirty="0" smtClean="0">
                <a:solidFill>
                  <a:srgbClr val="333399"/>
                </a:solidFill>
              </a:rPr>
              <a:t>15 Sep 2021 </a:t>
            </a:r>
          </a:p>
          <a:p>
            <a:pPr marL="896938" lvl="2" indent="-230188" algn="just">
              <a:lnSpc>
                <a:spcPts val="1900"/>
              </a:lnSpc>
              <a:spcBef>
                <a:spcPts val="200"/>
              </a:spcBef>
              <a:spcAft>
                <a:spcPts val="600"/>
              </a:spcAft>
            </a:pPr>
            <a:r>
              <a:rPr lang="en-US" sz="1450" dirty="0" smtClean="0">
                <a:solidFill>
                  <a:srgbClr val="333399"/>
                </a:solidFill>
              </a:rPr>
              <a:t>It is suggested that CSDs* create a subscription with </a:t>
            </a:r>
            <a:r>
              <a:rPr lang="en-US" sz="1450" b="1" dirty="0">
                <a:solidFill>
                  <a:srgbClr val="333399"/>
                </a:solidFill>
              </a:rPr>
              <a:t>valid from = Activation Date (14 </a:t>
            </a:r>
            <a:r>
              <a:rPr lang="en-US" sz="1450" b="1" dirty="0" smtClean="0">
                <a:solidFill>
                  <a:srgbClr val="333399"/>
                </a:solidFill>
              </a:rPr>
              <a:t>Sep 2021) </a:t>
            </a:r>
            <a:r>
              <a:rPr lang="en-US" sz="1450" dirty="0" smtClean="0">
                <a:solidFill>
                  <a:srgbClr val="333399"/>
                </a:solidFill>
              </a:rPr>
              <a:t>to receive an empty report on the 14 Sep, which ensures correct configuration</a:t>
            </a:r>
            <a:endParaRPr lang="en-US" sz="1450" dirty="0">
              <a:solidFill>
                <a:srgbClr val="333399"/>
              </a:solidFill>
            </a:endParaRPr>
          </a:p>
          <a:p>
            <a:pPr marL="534988" lvl="1" indent="-268288" algn="just">
              <a:lnSpc>
                <a:spcPts val="2000"/>
              </a:lnSpc>
              <a:spcBef>
                <a:spcPts val="800"/>
              </a:spcBef>
              <a:spcAft>
                <a:spcPts val="200"/>
              </a:spcAft>
            </a:pPr>
            <a:r>
              <a:rPr lang="en-GB" sz="1550" b="1" dirty="0"/>
              <a:t>List of Modified Penalties</a:t>
            </a:r>
          </a:p>
          <a:p>
            <a:pPr marL="896938" lvl="2" indent="-230188" algn="just">
              <a:lnSpc>
                <a:spcPts val="1900"/>
              </a:lnSpc>
              <a:spcBef>
                <a:spcPts val="300"/>
              </a:spcBef>
              <a:spcAft>
                <a:spcPts val="400"/>
              </a:spcAft>
            </a:pPr>
            <a:r>
              <a:rPr lang="en-US" sz="1450" dirty="0">
                <a:solidFill>
                  <a:srgbClr val="333399"/>
                </a:solidFill>
              </a:rPr>
              <a:t>The first List of Modified Penalties that could include </a:t>
            </a:r>
            <a:r>
              <a:rPr lang="en-US" sz="1450" dirty="0" smtClean="0">
                <a:solidFill>
                  <a:srgbClr val="333399"/>
                </a:solidFill>
              </a:rPr>
              <a:t>updated penalties </a:t>
            </a:r>
            <a:r>
              <a:rPr lang="en-US" sz="1450" dirty="0">
                <a:solidFill>
                  <a:srgbClr val="333399"/>
                </a:solidFill>
              </a:rPr>
              <a:t>will be sent by T2S </a:t>
            </a:r>
            <a:r>
              <a:rPr lang="en-US" sz="1450" dirty="0" smtClean="0">
                <a:solidFill>
                  <a:srgbClr val="333399"/>
                </a:solidFill>
              </a:rPr>
              <a:t>two days after the </a:t>
            </a:r>
            <a:r>
              <a:rPr lang="en-US" sz="1450" dirty="0">
                <a:solidFill>
                  <a:srgbClr val="333399"/>
                </a:solidFill>
              </a:rPr>
              <a:t>activation date i.e. by </a:t>
            </a:r>
            <a:r>
              <a:rPr lang="en-US" sz="1450" dirty="0" smtClean="0">
                <a:solidFill>
                  <a:srgbClr val="333399"/>
                </a:solidFill>
              </a:rPr>
              <a:t>12:00 </a:t>
            </a:r>
            <a:r>
              <a:rPr lang="en-US" sz="1450" dirty="0">
                <a:solidFill>
                  <a:srgbClr val="333399"/>
                </a:solidFill>
              </a:rPr>
              <a:t>of </a:t>
            </a:r>
            <a:r>
              <a:rPr lang="en-US" sz="1450" b="1" dirty="0" smtClean="0">
                <a:solidFill>
                  <a:srgbClr val="333399"/>
                </a:solidFill>
              </a:rPr>
              <a:t>16 Sep 2021 </a:t>
            </a:r>
            <a:endParaRPr lang="en-US" sz="1450" b="1" dirty="0">
              <a:solidFill>
                <a:srgbClr val="333399"/>
              </a:solidFill>
            </a:endParaRPr>
          </a:p>
          <a:p>
            <a:pPr marL="896938" lvl="2" indent="-230188" algn="just">
              <a:lnSpc>
                <a:spcPts val="1900"/>
              </a:lnSpc>
              <a:spcBef>
                <a:spcPts val="200"/>
              </a:spcBef>
              <a:spcAft>
                <a:spcPts val="600"/>
              </a:spcAft>
            </a:pPr>
            <a:r>
              <a:rPr lang="en-US" sz="1450" dirty="0">
                <a:solidFill>
                  <a:srgbClr val="333399"/>
                </a:solidFill>
              </a:rPr>
              <a:t>It is suggested that </a:t>
            </a:r>
            <a:r>
              <a:rPr lang="en-US" sz="1450" dirty="0" smtClean="0">
                <a:solidFill>
                  <a:srgbClr val="333399"/>
                </a:solidFill>
              </a:rPr>
              <a:t>CSDs* </a:t>
            </a:r>
            <a:r>
              <a:rPr lang="en-US" sz="1450" dirty="0">
                <a:solidFill>
                  <a:srgbClr val="333399"/>
                </a:solidFill>
              </a:rPr>
              <a:t>create a subscription with </a:t>
            </a:r>
            <a:r>
              <a:rPr lang="en-US" sz="1450" b="1" dirty="0">
                <a:solidFill>
                  <a:srgbClr val="333399"/>
                </a:solidFill>
              </a:rPr>
              <a:t>valid from = Activation Date +1 (15 Sep </a:t>
            </a:r>
            <a:r>
              <a:rPr lang="en-US" sz="1450" b="1" dirty="0" smtClean="0">
                <a:solidFill>
                  <a:srgbClr val="333399"/>
                </a:solidFill>
              </a:rPr>
              <a:t>2021) </a:t>
            </a:r>
            <a:r>
              <a:rPr lang="en-US" sz="1450" dirty="0" smtClean="0">
                <a:solidFill>
                  <a:srgbClr val="333399"/>
                </a:solidFill>
              </a:rPr>
              <a:t>to </a:t>
            </a:r>
            <a:r>
              <a:rPr lang="en-US" sz="1450" dirty="0">
                <a:solidFill>
                  <a:srgbClr val="333399"/>
                </a:solidFill>
              </a:rPr>
              <a:t>receive an empty report </a:t>
            </a:r>
            <a:r>
              <a:rPr lang="en-US" sz="1450" dirty="0" smtClean="0">
                <a:solidFill>
                  <a:srgbClr val="333399"/>
                </a:solidFill>
              </a:rPr>
              <a:t>on </a:t>
            </a:r>
            <a:r>
              <a:rPr lang="en-US" sz="1450" dirty="0">
                <a:solidFill>
                  <a:srgbClr val="333399"/>
                </a:solidFill>
              </a:rPr>
              <a:t>the 15 </a:t>
            </a:r>
            <a:r>
              <a:rPr lang="en-US" sz="1450" dirty="0" smtClean="0">
                <a:solidFill>
                  <a:srgbClr val="333399"/>
                </a:solidFill>
              </a:rPr>
              <a:t>Sep, </a:t>
            </a:r>
            <a:r>
              <a:rPr lang="en-US" sz="1450" dirty="0">
                <a:solidFill>
                  <a:srgbClr val="333399"/>
                </a:solidFill>
              </a:rPr>
              <a:t>which ensures correct </a:t>
            </a:r>
            <a:r>
              <a:rPr lang="en-US" sz="1450" dirty="0" smtClean="0">
                <a:solidFill>
                  <a:srgbClr val="333399"/>
                </a:solidFill>
              </a:rPr>
              <a:t>configuration</a:t>
            </a:r>
            <a:endParaRPr lang="en-US" sz="1450" dirty="0">
              <a:solidFill>
                <a:srgbClr val="333399"/>
              </a:solidFill>
            </a:endParaRPr>
          </a:p>
          <a:p>
            <a:pPr marL="534988" lvl="1" indent="-268288" algn="just">
              <a:lnSpc>
                <a:spcPts val="2000"/>
              </a:lnSpc>
              <a:spcBef>
                <a:spcPts val="800"/>
              </a:spcBef>
              <a:spcAft>
                <a:spcPts val="200"/>
              </a:spcAft>
            </a:pPr>
            <a:r>
              <a:rPr lang="en-GB" sz="1550" b="1" dirty="0"/>
              <a:t>Monthly Aggregated Amounts</a:t>
            </a:r>
          </a:p>
          <a:p>
            <a:pPr marL="896938" lvl="2" indent="-230188" algn="just">
              <a:lnSpc>
                <a:spcPts val="2000"/>
              </a:lnSpc>
              <a:spcBef>
                <a:spcPts val="300"/>
              </a:spcBef>
              <a:spcAft>
                <a:spcPts val="400"/>
              </a:spcAft>
            </a:pPr>
            <a:r>
              <a:rPr lang="en-US" sz="1450" dirty="0">
                <a:solidFill>
                  <a:srgbClr val="333399"/>
                </a:solidFill>
              </a:rPr>
              <a:t>The first Monthly Aggregated </a:t>
            </a:r>
            <a:r>
              <a:rPr lang="en-US" sz="1450" dirty="0" smtClean="0">
                <a:solidFill>
                  <a:srgbClr val="333399"/>
                </a:solidFill>
              </a:rPr>
              <a:t>Amounts report that could include penalties (i.e. the penalties for September) will be sent by T2S on </a:t>
            </a:r>
            <a:r>
              <a:rPr lang="en-US" sz="1450" b="1" dirty="0" smtClean="0">
                <a:solidFill>
                  <a:srgbClr val="333399"/>
                </a:solidFill>
              </a:rPr>
              <a:t>20 Oct 2021 </a:t>
            </a:r>
            <a:r>
              <a:rPr lang="en-US" sz="1450" dirty="0" smtClean="0">
                <a:solidFill>
                  <a:srgbClr val="333399"/>
                </a:solidFill>
              </a:rPr>
              <a:t>(before 12:45) </a:t>
            </a:r>
          </a:p>
          <a:p>
            <a:pPr marL="896938" lvl="2" indent="-230188" algn="just">
              <a:lnSpc>
                <a:spcPts val="2000"/>
              </a:lnSpc>
              <a:spcBef>
                <a:spcPts val="200"/>
              </a:spcBef>
              <a:spcAft>
                <a:spcPts val="600"/>
              </a:spcAft>
            </a:pPr>
            <a:r>
              <a:rPr lang="en-US" sz="1450" dirty="0" smtClean="0">
                <a:solidFill>
                  <a:srgbClr val="333399"/>
                </a:solidFill>
              </a:rPr>
              <a:t>It </a:t>
            </a:r>
            <a:r>
              <a:rPr lang="en-US" sz="1450" dirty="0">
                <a:solidFill>
                  <a:srgbClr val="333399"/>
                </a:solidFill>
              </a:rPr>
              <a:t>is suggested that </a:t>
            </a:r>
            <a:r>
              <a:rPr lang="en-US" sz="1450" dirty="0" smtClean="0">
                <a:solidFill>
                  <a:srgbClr val="333399"/>
                </a:solidFill>
              </a:rPr>
              <a:t>CSDs* </a:t>
            </a:r>
            <a:r>
              <a:rPr lang="en-US" sz="1450" dirty="0">
                <a:solidFill>
                  <a:srgbClr val="333399"/>
                </a:solidFill>
              </a:rPr>
              <a:t>create a subscription with </a:t>
            </a:r>
            <a:r>
              <a:rPr lang="en-US" sz="1450" b="1" dirty="0">
                <a:solidFill>
                  <a:srgbClr val="333399"/>
                </a:solidFill>
              </a:rPr>
              <a:t>valid from = Activation Date (14 Sep 2021</a:t>
            </a:r>
            <a:r>
              <a:rPr lang="en-US" sz="1450" dirty="0" smtClean="0">
                <a:solidFill>
                  <a:srgbClr val="333399"/>
                </a:solidFill>
              </a:rPr>
              <a:t>) to </a:t>
            </a:r>
            <a:r>
              <a:rPr lang="en-US" sz="1450" dirty="0">
                <a:solidFill>
                  <a:srgbClr val="333399"/>
                </a:solidFill>
              </a:rPr>
              <a:t>receive an empty report on the </a:t>
            </a:r>
            <a:r>
              <a:rPr lang="en-US" sz="1450" dirty="0" smtClean="0">
                <a:solidFill>
                  <a:srgbClr val="333399"/>
                </a:solidFill>
              </a:rPr>
              <a:t>20 Sep 2021, which </a:t>
            </a:r>
            <a:r>
              <a:rPr lang="en-US" sz="1450" dirty="0">
                <a:solidFill>
                  <a:srgbClr val="333399"/>
                </a:solidFill>
              </a:rPr>
              <a:t>ensures</a:t>
            </a:r>
            <a:r>
              <a:rPr lang="en-US" sz="1450" dirty="0" smtClean="0">
                <a:solidFill>
                  <a:srgbClr val="333399"/>
                </a:solidFill>
              </a:rPr>
              <a:t> </a:t>
            </a:r>
            <a:r>
              <a:rPr lang="en-US" sz="1450" dirty="0">
                <a:solidFill>
                  <a:srgbClr val="333399"/>
                </a:solidFill>
              </a:rPr>
              <a:t>correct </a:t>
            </a:r>
            <a:r>
              <a:rPr lang="en-US" sz="1450" dirty="0" smtClean="0">
                <a:solidFill>
                  <a:srgbClr val="333399"/>
                </a:solidFill>
              </a:rPr>
              <a:t>configuration</a:t>
            </a:r>
            <a:endParaRPr lang="en-US" sz="1450" dirty="0">
              <a:solidFill>
                <a:srgbClr val="333399"/>
              </a:solidFill>
            </a:endParaRPr>
          </a:p>
          <a:p>
            <a:pPr marL="0" lvl="1" indent="0" algn="just">
              <a:lnSpc>
                <a:spcPts val="2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s-ES_tradnl" sz="1400" dirty="0" smtClean="0">
                <a:solidFill>
                  <a:srgbClr val="333399"/>
                </a:solidFill>
              </a:rPr>
              <a:t>*</a:t>
            </a:r>
            <a:r>
              <a:rPr lang="en-US" sz="1400" dirty="0" smtClean="0">
                <a:solidFill>
                  <a:srgbClr val="333399"/>
                </a:solidFill>
              </a:rPr>
              <a:t>Or the OT on their behalf if the report is in flat file mode</a:t>
            </a:r>
          </a:p>
          <a:p>
            <a:pPr marL="266700" lvl="1" indent="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600" b="1" u="sng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34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2808312"/>
          </a:xfrm>
        </p:spPr>
        <p:txBody>
          <a:bodyPr>
            <a:noAutofit/>
          </a:bodyPr>
          <a:lstStyle/>
          <a:p>
            <a:pPr lvl="0">
              <a:lnSpc>
                <a:spcPts val="4000"/>
              </a:lnSpc>
              <a:spcBef>
                <a:spcPts val="1200"/>
              </a:spcBef>
              <a:spcAft>
                <a:spcPts val="2400"/>
              </a:spcAft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Overview of </a:t>
            </a:r>
            <a:r>
              <a:rPr lang="en-US" dirty="0"/>
              <a:t>the Penalty </a:t>
            </a:r>
            <a:r>
              <a:rPr lang="en-US" dirty="0" smtClean="0"/>
              <a:t>Mechanism's activation and following business days</a:t>
            </a:r>
            <a:endParaRPr lang="en-US" sz="3000" b="0" dirty="0"/>
          </a:p>
        </p:txBody>
      </p:sp>
    </p:spTree>
    <p:extLst>
      <p:ext uri="{BB962C8B-B14F-4D97-AF65-F5344CB8AC3E}">
        <p14:creationId xmlns:p14="http://schemas.microsoft.com/office/powerpoint/2010/main" val="319831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37 CuadroTexto"/>
          <p:cNvSpPr txBox="1"/>
          <p:nvPr/>
        </p:nvSpPr>
        <p:spPr>
          <a:xfrm>
            <a:off x="4403566" y="3178810"/>
            <a:ext cx="4632930" cy="951543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ts val="1500"/>
              </a:lnSpc>
              <a:spcBef>
                <a:spcPct val="20000"/>
              </a:spcBef>
              <a:spcAft>
                <a:spcPts val="100"/>
              </a:spcAft>
              <a:buFont typeface="Wingdings" pitchFamily="2" charset="2"/>
              <a:buNone/>
            </a:pPr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</a:rPr>
              <a:t>Reporting of new penalties </a:t>
            </a:r>
            <a:endParaRPr lang="en-US" sz="1100" dirty="0" smtClean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</a:endParaRPr>
          </a:p>
          <a:p>
            <a:pPr marL="171450" indent="-171450" algn="just" eaLnBrk="0" hangingPunct="0">
              <a:lnSpc>
                <a:spcPts val="1500"/>
              </a:lnSpc>
              <a:spcBef>
                <a:spcPts val="0"/>
              </a:spcBef>
              <a:buFontTx/>
              <a:buChar char="-"/>
            </a:pP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Daily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Penalty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List (no penalties would be computed)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sym typeface="Wingdings" panose="05000000000000000000" pitchFamily="2" charset="2"/>
              </a:rPr>
              <a:t> </a:t>
            </a:r>
            <a:r>
              <a:rPr lang="en-US" sz="11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sym typeface="Wingdings" panose="05000000000000000000" pitchFamily="2" charset="2"/>
              </a:rPr>
              <a:t>empty</a:t>
            </a:r>
          </a:p>
          <a:p>
            <a:pPr algn="just" eaLnBrk="0" hangingPunct="0">
              <a:lnSpc>
                <a:spcPts val="1100"/>
              </a:lnSpc>
              <a:spcBef>
                <a:spcPts val="0"/>
              </a:spcBef>
            </a:pPr>
            <a:endParaRPr lang="en-US" sz="800" dirty="0" smtClean="0">
              <a:solidFill>
                <a:prstClr val="black"/>
              </a:solidFill>
              <a:latin typeface="Arial" pitchFamily="34" charset="0"/>
            </a:endParaRPr>
          </a:p>
          <a:p>
            <a:pPr algn="just" eaLnBrk="0" hangingPunct="0">
              <a:lnSpc>
                <a:spcPts val="1200"/>
              </a:lnSpc>
              <a:spcBef>
                <a:spcPts val="0"/>
              </a:spcBef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Note: The List </a:t>
            </a:r>
            <a:r>
              <a:rPr lang="en-US" sz="1000" dirty="0">
                <a:solidFill>
                  <a:prstClr val="black"/>
                </a:solidFill>
                <a:latin typeface="Arial" pitchFamily="34" charset="0"/>
              </a:rPr>
              <a:t>of Modified Penalties </a:t>
            </a: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will not be configured by the CSDs for this day, so it will not be generated</a:t>
            </a:r>
            <a:endParaRPr lang="en-US" sz="1100" b="1" dirty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  <a:sym typeface="Wingdings" panose="05000000000000000000" pitchFamily="2" charset="2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803166" y="1710399"/>
            <a:ext cx="0" cy="808448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1841995" y="1784336"/>
            <a:ext cx="8325" cy="656628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 flipH="1">
            <a:off x="2593247" y="1782860"/>
            <a:ext cx="12522" cy="877373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H="1">
            <a:off x="3189379" y="1782859"/>
            <a:ext cx="1938" cy="877373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9 Rectángulo redondeado"/>
          <p:cNvSpPr/>
          <p:nvPr/>
        </p:nvSpPr>
        <p:spPr>
          <a:xfrm>
            <a:off x="2602398" y="1560204"/>
            <a:ext cx="590692" cy="656259"/>
          </a:xfrm>
          <a:prstGeom prst="roundRect">
            <a:avLst/>
          </a:prstGeom>
          <a:solidFill>
            <a:srgbClr val="4D4D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 smtClean="0">
                <a:solidFill>
                  <a:prstClr val="white"/>
                </a:solidFill>
              </a:rPr>
              <a:t>MW</a:t>
            </a:r>
            <a:endParaRPr lang="es-ES_tradnl" sz="1400" dirty="0">
              <a:solidFill>
                <a:prstClr val="white"/>
              </a:solidFill>
            </a:endParaRPr>
          </a:p>
        </p:txBody>
      </p:sp>
      <p:sp>
        <p:nvSpPr>
          <p:cNvPr id="12" name="9 Rectángulo redondeado"/>
          <p:cNvSpPr/>
          <p:nvPr/>
        </p:nvSpPr>
        <p:spPr>
          <a:xfrm>
            <a:off x="1844820" y="1560205"/>
            <a:ext cx="760456" cy="65425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 smtClean="0">
                <a:solidFill>
                  <a:prstClr val="white"/>
                </a:solidFill>
              </a:rPr>
              <a:t>RTS </a:t>
            </a:r>
          </a:p>
          <a:p>
            <a:pPr algn="ctr"/>
            <a:r>
              <a:rPr lang="es-ES_tradnl" sz="1100" dirty="0" smtClean="0">
                <a:solidFill>
                  <a:prstClr val="white"/>
                </a:solidFill>
              </a:rPr>
              <a:t>(Prelim)</a:t>
            </a:r>
          </a:p>
        </p:txBody>
      </p:sp>
      <p:sp>
        <p:nvSpPr>
          <p:cNvPr id="13" name="9 Rectángulo redondeado"/>
          <p:cNvSpPr/>
          <p:nvPr/>
        </p:nvSpPr>
        <p:spPr>
          <a:xfrm>
            <a:off x="803166" y="1560205"/>
            <a:ext cx="1038003" cy="65425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 smtClean="0">
                <a:solidFill>
                  <a:prstClr val="white"/>
                </a:solidFill>
              </a:rPr>
              <a:t>NTS</a:t>
            </a:r>
            <a:endParaRPr lang="es-ES_tradnl" sz="1600" dirty="0">
              <a:solidFill>
                <a:prstClr val="white"/>
              </a:solidFill>
            </a:endParaRPr>
          </a:p>
        </p:txBody>
      </p:sp>
      <p:cxnSp>
        <p:nvCxnSpPr>
          <p:cNvPr id="14" name="Conector recto 13"/>
          <p:cNvCxnSpPr/>
          <p:nvPr/>
        </p:nvCxnSpPr>
        <p:spPr>
          <a:xfrm flipH="1">
            <a:off x="227099" y="1344143"/>
            <a:ext cx="4" cy="1201454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>
            <a:off x="7781682" y="1750092"/>
            <a:ext cx="0" cy="910141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>
            <a:off x="7175874" y="2207591"/>
            <a:ext cx="0" cy="452642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6390046" y="2214456"/>
            <a:ext cx="0" cy="445777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37 CuadroTexto"/>
          <p:cNvSpPr txBox="1"/>
          <p:nvPr/>
        </p:nvSpPr>
        <p:spPr>
          <a:xfrm>
            <a:off x="8332690" y="2518847"/>
            <a:ext cx="504056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18:45</a:t>
            </a:r>
          </a:p>
        </p:txBody>
      </p:sp>
      <p:cxnSp>
        <p:nvCxnSpPr>
          <p:cNvPr id="25" name="Conector recto 24"/>
          <p:cNvCxnSpPr/>
          <p:nvPr/>
        </p:nvCxnSpPr>
        <p:spPr>
          <a:xfrm>
            <a:off x="8567506" y="1344143"/>
            <a:ext cx="4" cy="1191429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9 Rectángulo redondeado"/>
          <p:cNvSpPr/>
          <p:nvPr/>
        </p:nvSpPr>
        <p:spPr>
          <a:xfrm>
            <a:off x="7781682" y="1571332"/>
            <a:ext cx="785827" cy="643123"/>
          </a:xfrm>
          <a:prstGeom prst="roundRect">
            <a:avLst/>
          </a:prstGeom>
          <a:solidFill>
            <a:srgbClr val="A8CC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 smtClean="0">
                <a:solidFill>
                  <a:prstClr val="white"/>
                </a:solidFill>
              </a:rPr>
              <a:t>EoD</a:t>
            </a:r>
            <a:endParaRPr lang="es-ES_tradnl" sz="1600" dirty="0">
              <a:solidFill>
                <a:prstClr val="white"/>
              </a:solidFill>
            </a:endParaRPr>
          </a:p>
        </p:txBody>
      </p:sp>
      <p:sp>
        <p:nvSpPr>
          <p:cNvPr id="27" name="9 Rectángulo redondeado"/>
          <p:cNvSpPr/>
          <p:nvPr/>
        </p:nvSpPr>
        <p:spPr>
          <a:xfrm>
            <a:off x="227104" y="1560921"/>
            <a:ext cx="586982" cy="651623"/>
          </a:xfrm>
          <a:prstGeom prst="roundRect">
            <a:avLst/>
          </a:prstGeom>
          <a:solidFill>
            <a:srgbClr val="5195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 smtClean="0">
                <a:solidFill>
                  <a:prstClr val="white"/>
                </a:solidFill>
              </a:rPr>
              <a:t>SoD</a:t>
            </a:r>
            <a:endParaRPr lang="es-ES_tradnl" sz="1400" dirty="0">
              <a:solidFill>
                <a:prstClr val="white"/>
              </a:solidFill>
            </a:endParaRPr>
          </a:p>
        </p:txBody>
      </p:sp>
      <p:sp>
        <p:nvSpPr>
          <p:cNvPr id="28" name="9 Rectángulo redondeado"/>
          <p:cNvSpPr/>
          <p:nvPr/>
        </p:nvSpPr>
        <p:spPr>
          <a:xfrm>
            <a:off x="3202241" y="1557759"/>
            <a:ext cx="4579442" cy="65669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1600" dirty="0" smtClean="0">
                <a:solidFill>
                  <a:prstClr val="white"/>
                </a:solidFill>
              </a:rPr>
              <a:t>	RTS</a:t>
            </a:r>
          </a:p>
        </p:txBody>
      </p:sp>
      <p:sp>
        <p:nvSpPr>
          <p:cNvPr id="30" name="9 Rectángulo redondeado"/>
          <p:cNvSpPr/>
          <p:nvPr/>
        </p:nvSpPr>
        <p:spPr>
          <a:xfrm rot="5400000">
            <a:off x="4251600" y="-2827747"/>
            <a:ext cx="291407" cy="8340405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_tradnl" sz="1500" dirty="0" smtClean="0">
                <a:solidFill>
                  <a:prstClr val="white"/>
                </a:solidFill>
              </a:rPr>
              <a:t>T2S Business Day </a:t>
            </a:r>
            <a:r>
              <a:rPr lang="en-US" sz="1500" dirty="0">
                <a:solidFill>
                  <a:prstClr val="white"/>
                </a:solidFill>
              </a:rPr>
              <a:t>for the </a:t>
            </a:r>
            <a:r>
              <a:rPr lang="en-US" sz="1500" dirty="0" smtClean="0">
                <a:solidFill>
                  <a:prstClr val="white"/>
                </a:solidFill>
              </a:rPr>
              <a:t>activation date </a:t>
            </a:r>
            <a:r>
              <a:rPr lang="es-ES_tradnl" sz="1500" dirty="0" smtClean="0">
                <a:solidFill>
                  <a:prstClr val="white"/>
                </a:solidFill>
              </a:rPr>
              <a:t>(i.e. </a:t>
            </a:r>
            <a:r>
              <a:rPr lang="en-US" sz="1500" dirty="0" smtClean="0"/>
              <a:t>Tuesday</a:t>
            </a:r>
            <a:r>
              <a:rPr lang="en-US" sz="1500" dirty="0"/>
              <a:t>, </a:t>
            </a:r>
            <a:r>
              <a:rPr lang="en-US" sz="1500" dirty="0" smtClean="0"/>
              <a:t>14</a:t>
            </a:r>
            <a:r>
              <a:rPr lang="en-US" sz="1500" baseline="30000" dirty="0" smtClean="0"/>
              <a:t>th</a:t>
            </a:r>
            <a:r>
              <a:rPr lang="en-US" sz="1500" dirty="0" smtClean="0"/>
              <a:t> of September 2021</a:t>
            </a:r>
            <a:r>
              <a:rPr lang="es-ES_tradnl" sz="1500" dirty="0" smtClean="0">
                <a:solidFill>
                  <a:prstClr val="white"/>
                </a:solidFill>
              </a:rPr>
              <a:t>)</a:t>
            </a:r>
            <a:endParaRPr lang="es-ES_tradnl" sz="1500" dirty="0">
              <a:solidFill>
                <a:prstClr val="white"/>
              </a:solidFill>
            </a:endParaRPr>
          </a:p>
        </p:txBody>
      </p:sp>
      <p:cxnSp>
        <p:nvCxnSpPr>
          <p:cNvPr id="31" name="Conector recto 30"/>
          <p:cNvCxnSpPr/>
          <p:nvPr/>
        </p:nvCxnSpPr>
        <p:spPr>
          <a:xfrm>
            <a:off x="7175874" y="2207591"/>
            <a:ext cx="0" cy="452642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6390046" y="1908165"/>
            <a:ext cx="0" cy="445777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7 CuadroTexto"/>
          <p:cNvSpPr txBox="1"/>
          <p:nvPr/>
        </p:nvSpPr>
        <p:spPr>
          <a:xfrm>
            <a:off x="4139952" y="4193793"/>
            <a:ext cx="4997782" cy="132343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ts val="16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</a:rPr>
              <a:t>No penalties computed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because they would relate to Monday, 13 Sep 2021, which is before the activation date (and securities are subject to penalties only as from Tuesday, 14 Sep 2021):</a:t>
            </a:r>
          </a:p>
          <a:p>
            <a:pPr marL="171450" lvl="0" indent="-171450" eaLnBrk="0" hangingPunct="0">
              <a:lnSpc>
                <a:spcPts val="1600"/>
              </a:lnSpc>
              <a:spcBef>
                <a:spcPts val="100"/>
              </a:spcBef>
              <a:buFontTx/>
              <a:buChar char="-"/>
            </a:pP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Process for computation of new penalties does not compute any penalty </a:t>
            </a:r>
          </a:p>
          <a:p>
            <a:pPr marL="171450" indent="-171450" eaLnBrk="0" hangingPunct="0">
              <a:lnSpc>
                <a:spcPts val="1500"/>
              </a:lnSpc>
              <a:spcBef>
                <a:spcPts val="200"/>
              </a:spcBef>
              <a:buFontTx/>
              <a:buChar char="-"/>
            </a:pP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Re-calculation of penalties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(from former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days)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  <a:sym typeface="Wingdings" panose="05000000000000000000" pitchFamily="2" charset="2"/>
              </a:rPr>
              <a:t>  No penalty exists yet so no penalty will be recalculated</a:t>
            </a:r>
            <a:endParaRPr lang="en-US" sz="11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9" name="37 CuadroTexto"/>
          <p:cNvSpPr txBox="1"/>
          <p:nvPr/>
        </p:nvSpPr>
        <p:spPr>
          <a:xfrm>
            <a:off x="8188239" y="2696781"/>
            <a:ext cx="776249" cy="50783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900" dirty="0" smtClean="0">
                <a:solidFill>
                  <a:prstClr val="black"/>
                </a:solidFill>
                <a:latin typeface="Arial" pitchFamily="34" charset="0"/>
              </a:rPr>
              <a:t>Change of business day</a:t>
            </a:r>
          </a:p>
        </p:txBody>
      </p:sp>
      <p:sp>
        <p:nvSpPr>
          <p:cNvPr id="40" name="9 Rectángulo redondeado"/>
          <p:cNvSpPr/>
          <p:nvPr/>
        </p:nvSpPr>
        <p:spPr>
          <a:xfrm>
            <a:off x="6383764" y="1579557"/>
            <a:ext cx="1385397" cy="627595"/>
          </a:xfrm>
          <a:prstGeom prst="roundRect">
            <a:avLst/>
          </a:prstGeom>
          <a:solidFill>
            <a:srgbClr val="6EEA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 dirty="0" smtClean="0">
              <a:solidFill>
                <a:prstClr val="white"/>
              </a:solidFill>
            </a:endParaRPr>
          </a:p>
        </p:txBody>
      </p:sp>
      <p:sp>
        <p:nvSpPr>
          <p:cNvPr id="41" name="9 Rectángulo redondeado"/>
          <p:cNvSpPr/>
          <p:nvPr/>
        </p:nvSpPr>
        <p:spPr>
          <a:xfrm>
            <a:off x="7175874" y="1566958"/>
            <a:ext cx="592299" cy="640196"/>
          </a:xfrm>
          <a:prstGeom prst="roundRect">
            <a:avLst/>
          </a:prstGeom>
          <a:solidFill>
            <a:srgbClr val="7ED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 dirty="0" smtClean="0">
              <a:solidFill>
                <a:prstClr val="white"/>
              </a:solidFill>
            </a:endParaRPr>
          </a:p>
        </p:txBody>
      </p:sp>
      <p:sp>
        <p:nvSpPr>
          <p:cNvPr id="42" name="37 CuadroTexto"/>
          <p:cNvSpPr txBox="1"/>
          <p:nvPr/>
        </p:nvSpPr>
        <p:spPr>
          <a:xfrm>
            <a:off x="6347782" y="1833582"/>
            <a:ext cx="911489" cy="400110"/>
          </a:xfrm>
          <a:prstGeom prst="rect">
            <a:avLst/>
          </a:prstGeom>
          <a:solidFill>
            <a:schemeClr val="bg1">
              <a:alpha val="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schemeClr val="bg1"/>
                </a:solidFill>
              </a:rPr>
              <a:t>BATM,CBO</a:t>
            </a:r>
            <a:r>
              <a:rPr lang="en-US" sz="1000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</a:p>
          <a:p>
            <a:pPr marL="342900" indent="-342900" algn="ctr" eaLnBrk="0" hangingPunct="0">
              <a:spcBef>
                <a:spcPts val="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schemeClr val="bg1"/>
                </a:solidFill>
                <a:latin typeface="Arial" pitchFamily="34" charset="0"/>
              </a:rPr>
              <a:t>FOPs only</a:t>
            </a:r>
          </a:p>
        </p:txBody>
      </p:sp>
      <p:sp>
        <p:nvSpPr>
          <p:cNvPr id="43" name="37 CuadroTexto"/>
          <p:cNvSpPr txBox="1"/>
          <p:nvPr/>
        </p:nvSpPr>
        <p:spPr>
          <a:xfrm>
            <a:off x="7139870" y="1833582"/>
            <a:ext cx="755919" cy="400110"/>
          </a:xfrm>
          <a:prstGeom prst="rect">
            <a:avLst/>
          </a:prstGeom>
          <a:solidFill>
            <a:schemeClr val="bg1">
              <a:alpha val="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schemeClr val="bg1"/>
                </a:solidFill>
              </a:rPr>
              <a:t>FOPs </a:t>
            </a:r>
            <a:r>
              <a:rPr lang="en-US" sz="1000" dirty="0">
                <a:solidFill>
                  <a:schemeClr val="bg1"/>
                </a:solidFill>
              </a:rPr>
              <a:t>only </a:t>
            </a:r>
          </a:p>
        </p:txBody>
      </p:sp>
      <p:sp>
        <p:nvSpPr>
          <p:cNvPr id="44" name="37 CuadroTexto"/>
          <p:cNvSpPr txBox="1"/>
          <p:nvPr/>
        </p:nvSpPr>
        <p:spPr>
          <a:xfrm>
            <a:off x="3831948" y="5615662"/>
            <a:ext cx="5052429" cy="26161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Static Data processing of reference data for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the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Penalty Mechanism</a:t>
            </a:r>
          </a:p>
        </p:txBody>
      </p:sp>
      <p:cxnSp>
        <p:nvCxnSpPr>
          <p:cNvPr id="45" name="Conector recto de flecha 44"/>
          <p:cNvCxnSpPr/>
          <p:nvPr/>
        </p:nvCxnSpPr>
        <p:spPr>
          <a:xfrm>
            <a:off x="3699801" y="5157192"/>
            <a:ext cx="358149" cy="0"/>
          </a:xfrm>
          <a:prstGeom prst="straightConnector1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37 CuadroTexto"/>
          <p:cNvSpPr txBox="1"/>
          <p:nvPr/>
        </p:nvSpPr>
        <p:spPr>
          <a:xfrm>
            <a:off x="5916219" y="2520453"/>
            <a:ext cx="911489" cy="5509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latin typeface="Arial" pitchFamily="34" charset="0"/>
              </a:rPr>
              <a:t>16:00</a:t>
            </a:r>
          </a:p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900" dirty="0" smtClean="0">
                <a:latin typeface="Arial" pitchFamily="34" charset="0"/>
              </a:rPr>
              <a:t>DVP </a:t>
            </a:r>
          </a:p>
          <a:p>
            <a:pPr marL="342900" indent="-342900" algn="ctr" eaLnBrk="0" hangingPunct="0">
              <a:spcBef>
                <a:spcPts val="0"/>
              </a:spcBef>
              <a:buFont typeface="Wingdings" pitchFamily="2" charset="2"/>
              <a:buNone/>
            </a:pPr>
            <a:r>
              <a:rPr lang="en-US" sz="900" dirty="0" smtClean="0">
                <a:latin typeface="Arial" pitchFamily="34" charset="0"/>
              </a:rPr>
              <a:t>cut-off</a:t>
            </a:r>
          </a:p>
        </p:txBody>
      </p:sp>
      <p:sp>
        <p:nvSpPr>
          <p:cNvPr id="6" name="37 CuadroTexto"/>
          <p:cNvSpPr txBox="1"/>
          <p:nvPr/>
        </p:nvSpPr>
        <p:spPr>
          <a:xfrm>
            <a:off x="7361790" y="2528227"/>
            <a:ext cx="911489" cy="5509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18:00</a:t>
            </a:r>
          </a:p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900" dirty="0" smtClean="0">
                <a:latin typeface="Arial" pitchFamily="34" charset="0"/>
              </a:rPr>
              <a:t>FOP</a:t>
            </a:r>
          </a:p>
          <a:p>
            <a:pPr algn="ctr" eaLnBrk="0" hangingPunct="0">
              <a:spcBef>
                <a:spcPts val="0"/>
              </a:spcBef>
              <a:buFont typeface="Wingdings" pitchFamily="2" charset="2"/>
              <a:buNone/>
            </a:pPr>
            <a:r>
              <a:rPr lang="en-US" sz="900" dirty="0" smtClean="0">
                <a:latin typeface="Arial" pitchFamily="34" charset="0"/>
              </a:rPr>
              <a:t> cut-off</a:t>
            </a:r>
          </a:p>
        </p:txBody>
      </p:sp>
      <p:sp>
        <p:nvSpPr>
          <p:cNvPr id="29" name="37 CuadroTexto"/>
          <p:cNvSpPr txBox="1"/>
          <p:nvPr/>
        </p:nvSpPr>
        <p:spPr>
          <a:xfrm>
            <a:off x="6697906" y="2545597"/>
            <a:ext cx="911489" cy="5509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latin typeface="Arial" pitchFamily="34" charset="0"/>
              </a:rPr>
              <a:t>17:40</a:t>
            </a:r>
          </a:p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900" dirty="0"/>
              <a:t>BATM/CBO</a:t>
            </a:r>
            <a:r>
              <a:rPr lang="en-US" sz="900" dirty="0" smtClean="0">
                <a:latin typeface="Arial" pitchFamily="34" charset="0"/>
              </a:rPr>
              <a:t> </a:t>
            </a:r>
          </a:p>
          <a:p>
            <a:pPr marL="342900" indent="-342900" algn="ctr" eaLnBrk="0" hangingPunct="0">
              <a:spcBef>
                <a:spcPts val="0"/>
              </a:spcBef>
              <a:buFont typeface="Wingdings" pitchFamily="2" charset="2"/>
              <a:buNone/>
            </a:pPr>
            <a:r>
              <a:rPr lang="en-US" sz="900" dirty="0" smtClean="0">
                <a:latin typeface="Arial" pitchFamily="34" charset="0"/>
              </a:rPr>
              <a:t>cut-off</a:t>
            </a:r>
          </a:p>
        </p:txBody>
      </p:sp>
      <p:cxnSp>
        <p:nvCxnSpPr>
          <p:cNvPr id="37" name="Conector recto de flecha 36"/>
          <p:cNvCxnSpPr>
            <a:stCxn id="62" idx="2"/>
          </p:cNvCxnSpPr>
          <p:nvPr/>
        </p:nvCxnSpPr>
        <p:spPr>
          <a:xfrm flipH="1">
            <a:off x="4352267" y="2628763"/>
            <a:ext cx="599" cy="156503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/>
          <p:cNvCxnSpPr/>
          <p:nvPr/>
        </p:nvCxnSpPr>
        <p:spPr>
          <a:xfrm flipH="1">
            <a:off x="4066107" y="5142990"/>
            <a:ext cx="2888" cy="48687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37 CuadroTexto"/>
          <p:cNvSpPr txBox="1"/>
          <p:nvPr/>
        </p:nvSpPr>
        <p:spPr>
          <a:xfrm>
            <a:off x="4067944" y="2382542"/>
            <a:ext cx="569843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b="1" dirty="0" smtClean="0">
                <a:latin typeface="Arial" pitchFamily="34" charset="0"/>
              </a:rPr>
              <a:t>08:30</a:t>
            </a:r>
          </a:p>
        </p:txBody>
      </p:sp>
      <p:cxnSp>
        <p:nvCxnSpPr>
          <p:cNvPr id="38" name="Conector recto de flecha 37"/>
          <p:cNvCxnSpPr/>
          <p:nvPr/>
        </p:nvCxnSpPr>
        <p:spPr>
          <a:xfrm>
            <a:off x="144016" y="2293575"/>
            <a:ext cx="8772426" cy="1"/>
          </a:xfrm>
          <a:prstGeom prst="straightConnector1">
            <a:avLst/>
          </a:prstGeom>
          <a:ln w="38100">
            <a:solidFill>
              <a:schemeClr val="accent1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recto de flecha 77"/>
          <p:cNvCxnSpPr/>
          <p:nvPr/>
        </p:nvCxnSpPr>
        <p:spPr>
          <a:xfrm flipV="1">
            <a:off x="4356044" y="2796367"/>
            <a:ext cx="396484" cy="2674"/>
          </a:xfrm>
          <a:prstGeom prst="straightConnector1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de flecha 78"/>
          <p:cNvCxnSpPr/>
          <p:nvPr/>
        </p:nvCxnSpPr>
        <p:spPr>
          <a:xfrm>
            <a:off x="4752528" y="2780928"/>
            <a:ext cx="0" cy="47211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37 CuadroTexto"/>
          <p:cNvSpPr txBox="1"/>
          <p:nvPr/>
        </p:nvSpPr>
        <p:spPr>
          <a:xfrm>
            <a:off x="3520289" y="5949280"/>
            <a:ext cx="5076056" cy="91307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ts val="16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</a:rPr>
              <a:t>7:30 - Deadline for provision of reference data </a:t>
            </a:r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  <a:sym typeface="Wingdings" panose="05000000000000000000" pitchFamily="2" charset="2"/>
              </a:rPr>
              <a:t> </a:t>
            </a:r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</a:rPr>
              <a:t>not relevant for this day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(given the valid from of the securities subject to penalties is at the earliest the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14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Sep 2021, the first penalties are calculated in the processed performed on the following business day i.e. 15 Sep)</a:t>
            </a:r>
          </a:p>
        </p:txBody>
      </p:sp>
      <p:cxnSp>
        <p:nvCxnSpPr>
          <p:cNvPr id="34" name="Conector recto de flecha 33"/>
          <p:cNvCxnSpPr>
            <a:stCxn id="61" idx="2"/>
          </p:cNvCxnSpPr>
          <p:nvPr/>
        </p:nvCxnSpPr>
        <p:spPr>
          <a:xfrm flipH="1">
            <a:off x="3685409" y="2628763"/>
            <a:ext cx="6235" cy="3320517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830888" y="6453336"/>
            <a:ext cx="2133600" cy="404242"/>
          </a:xfrm>
        </p:spPr>
        <p:txBody>
          <a:bodyPr/>
          <a:lstStyle/>
          <a:p>
            <a:pPr>
              <a:defRPr/>
            </a:pPr>
            <a:r>
              <a:rPr lang="fr-FR" sz="1200" dirty="0" smtClean="0">
                <a:solidFill>
                  <a:srgbClr val="333399"/>
                </a:solidFill>
              </a:rPr>
              <a:t>13</a:t>
            </a:r>
            <a:endParaRPr lang="fr-FR" sz="1200" dirty="0">
              <a:solidFill>
                <a:srgbClr val="333399"/>
              </a:solidFill>
            </a:endParaRPr>
          </a:p>
        </p:txBody>
      </p:sp>
      <p:sp>
        <p:nvSpPr>
          <p:cNvPr id="65" name="37 CuadroTexto"/>
          <p:cNvSpPr txBox="1"/>
          <p:nvPr/>
        </p:nvSpPr>
        <p:spPr>
          <a:xfrm>
            <a:off x="2859491" y="2440964"/>
            <a:ext cx="641817" cy="430887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Monday</a:t>
            </a:r>
          </a:p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05:00</a:t>
            </a:r>
          </a:p>
        </p:txBody>
      </p:sp>
      <p:sp>
        <p:nvSpPr>
          <p:cNvPr id="61" name="37 CuadroTexto"/>
          <p:cNvSpPr txBox="1"/>
          <p:nvPr/>
        </p:nvSpPr>
        <p:spPr>
          <a:xfrm>
            <a:off x="3419872" y="2382542"/>
            <a:ext cx="543543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b="1" dirty="0" smtClean="0">
                <a:latin typeface="Arial" pitchFamily="34" charset="0"/>
              </a:rPr>
              <a:t>07:30</a:t>
            </a:r>
          </a:p>
        </p:txBody>
      </p:sp>
      <p:sp>
        <p:nvSpPr>
          <p:cNvPr id="70" name="Titel 1"/>
          <p:cNvSpPr>
            <a:spLocks noGrp="1"/>
          </p:cNvSpPr>
          <p:nvPr>
            <p:ph type="title"/>
          </p:nvPr>
        </p:nvSpPr>
        <p:spPr>
          <a:xfrm>
            <a:off x="2123728" y="112366"/>
            <a:ext cx="5473700" cy="868362"/>
          </a:xfrm>
        </p:spPr>
        <p:txBody>
          <a:bodyPr/>
          <a:lstStyle/>
          <a:p>
            <a:pPr>
              <a:lnSpc>
                <a:spcPts val="2600"/>
              </a:lnSpc>
              <a:spcAft>
                <a:spcPts val="600"/>
              </a:spcAft>
            </a:pPr>
            <a:r>
              <a:rPr lang="en-US" sz="2200" dirty="0" smtClean="0"/>
              <a:t>Activation (I)</a:t>
            </a:r>
            <a:endParaRPr lang="en-GB" sz="2200" dirty="0"/>
          </a:p>
        </p:txBody>
      </p:sp>
      <p:sp>
        <p:nvSpPr>
          <p:cNvPr id="50" name="37 CuadroTexto"/>
          <p:cNvSpPr txBox="1"/>
          <p:nvPr/>
        </p:nvSpPr>
        <p:spPr>
          <a:xfrm>
            <a:off x="-3396" y="2488001"/>
            <a:ext cx="614956" cy="430887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Friday</a:t>
            </a:r>
          </a:p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18:45</a:t>
            </a:r>
          </a:p>
        </p:txBody>
      </p:sp>
      <p:sp>
        <p:nvSpPr>
          <p:cNvPr id="51" name="37 CuadroTexto"/>
          <p:cNvSpPr txBox="1"/>
          <p:nvPr/>
        </p:nvSpPr>
        <p:spPr>
          <a:xfrm>
            <a:off x="576064" y="2494583"/>
            <a:ext cx="504056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20:00</a:t>
            </a:r>
          </a:p>
        </p:txBody>
      </p:sp>
      <p:sp>
        <p:nvSpPr>
          <p:cNvPr id="52" name="37 CuadroTexto"/>
          <p:cNvSpPr txBox="1"/>
          <p:nvPr/>
        </p:nvSpPr>
        <p:spPr>
          <a:xfrm>
            <a:off x="2211966" y="2441175"/>
            <a:ext cx="734654" cy="430887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Saturday</a:t>
            </a:r>
          </a:p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03:00</a:t>
            </a:r>
          </a:p>
        </p:txBody>
      </p:sp>
      <p:sp>
        <p:nvSpPr>
          <p:cNvPr id="53" name="37 CuadroTexto"/>
          <p:cNvSpPr txBox="1"/>
          <p:nvPr/>
        </p:nvSpPr>
        <p:spPr>
          <a:xfrm>
            <a:off x="1440160" y="2475419"/>
            <a:ext cx="783904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00:00 </a:t>
            </a:r>
          </a:p>
          <a:p>
            <a:pPr algn="ctr" eaLnBrk="0" hangingPunct="0">
              <a:spcBef>
                <a:spcPts val="0"/>
              </a:spcBef>
              <a:buFont typeface="Wingdings" pitchFamily="2" charset="2"/>
              <a:buNone/>
            </a:pPr>
            <a:r>
              <a:rPr lang="en-US" sz="850" dirty="0" smtClean="0">
                <a:solidFill>
                  <a:prstClr val="black"/>
                </a:solidFill>
                <a:latin typeface="Arial" pitchFamily="34" charset="0"/>
              </a:rPr>
              <a:t>(UDFS indication)</a:t>
            </a:r>
            <a:endParaRPr lang="en-US" sz="85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7" name="Rectángulo 66"/>
          <p:cNvSpPr/>
          <p:nvPr/>
        </p:nvSpPr>
        <p:spPr>
          <a:xfrm>
            <a:off x="0" y="2870062"/>
            <a:ext cx="251520" cy="5559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7886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37 CuadroTexto"/>
          <p:cNvSpPr txBox="1"/>
          <p:nvPr/>
        </p:nvSpPr>
        <p:spPr>
          <a:xfrm>
            <a:off x="1020585" y="4590006"/>
            <a:ext cx="2665092" cy="47705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lnSpc>
                <a:spcPts val="15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Loading (sending) of Daily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P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rices for</a:t>
            </a:r>
          </a:p>
          <a:p>
            <a:pPr algn="ctr" eaLnBrk="0" hangingPunct="0">
              <a:lnSpc>
                <a:spcPts val="15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value date 14 Sep</a:t>
            </a:r>
          </a:p>
        </p:txBody>
      </p:sp>
      <p:sp>
        <p:nvSpPr>
          <p:cNvPr id="36" name="37 CuadroTexto"/>
          <p:cNvSpPr txBox="1"/>
          <p:nvPr/>
        </p:nvSpPr>
        <p:spPr>
          <a:xfrm>
            <a:off x="4420956" y="3111432"/>
            <a:ext cx="4487030" cy="90024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ts val="14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</a:rPr>
              <a:t>Reporting of new and modified penalties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:</a:t>
            </a:r>
          </a:p>
          <a:p>
            <a:pPr marL="171450" indent="-171450" algn="just" eaLnBrk="0" hangingPunct="0">
              <a:lnSpc>
                <a:spcPts val="1400"/>
              </a:lnSpc>
              <a:spcBef>
                <a:spcPts val="200"/>
              </a:spcBef>
              <a:spcAft>
                <a:spcPts val="300"/>
              </a:spcAft>
              <a:buFontTx/>
              <a:buChar char="-"/>
            </a:pP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Daily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Penalty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List (penalties for previous business day, Tuesday, 14 Sep)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sym typeface="Wingdings" panose="05000000000000000000" pitchFamily="2" charset="2"/>
              </a:rPr>
              <a:t> T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o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be </a:t>
            </a:r>
            <a:r>
              <a:rPr lang="en-US" sz="1100" dirty="0">
                <a:latin typeface="Arial" pitchFamily="34" charset="0"/>
              </a:rPr>
              <a:t>completed by </a:t>
            </a:r>
            <a:r>
              <a:rPr lang="en-US" sz="1100" dirty="0" smtClean="0">
                <a:latin typeface="Arial" pitchFamily="34" charset="0"/>
              </a:rPr>
              <a:t>11:30 </a:t>
            </a:r>
            <a:r>
              <a:rPr lang="en-US" sz="11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</a:rPr>
              <a:t>(first report with penalties)</a:t>
            </a:r>
            <a:endParaRPr lang="en-US" sz="1100" dirty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</a:endParaRPr>
          </a:p>
          <a:p>
            <a:pPr marL="171450" indent="-171450" algn="just" eaLnBrk="0" hangingPunct="0">
              <a:lnSpc>
                <a:spcPts val="1400"/>
              </a:lnSpc>
              <a:spcBef>
                <a:spcPts val="200"/>
              </a:spcBef>
              <a:buFontTx/>
              <a:buChar char="-"/>
            </a:pP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List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of Modified Penalties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(no recalculation / updates)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sym typeface="Wingdings" panose="05000000000000000000" pitchFamily="2" charset="2"/>
              </a:rPr>
              <a:t> </a:t>
            </a:r>
            <a:r>
              <a:rPr lang="en-US" sz="11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itchFamily="34" charset="0"/>
                <a:sym typeface="Wingdings" panose="05000000000000000000" pitchFamily="2" charset="2"/>
              </a:rPr>
              <a:t>empty</a:t>
            </a:r>
            <a:endParaRPr lang="en-US" sz="1100" b="1" dirty="0">
              <a:solidFill>
                <a:schemeClr val="accent6">
                  <a:lumMod val="60000"/>
                  <a:lumOff val="40000"/>
                </a:schemeClr>
              </a:solidFill>
              <a:latin typeface="Arial" pitchFamily="34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794710" y="1708712"/>
            <a:ext cx="0" cy="970737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 flipH="1">
            <a:off x="1829824" y="1782649"/>
            <a:ext cx="3713" cy="904047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 flipH="1">
            <a:off x="2584791" y="1781173"/>
            <a:ext cx="12522" cy="877373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H="1">
            <a:off x="3180923" y="1781172"/>
            <a:ext cx="1938" cy="877373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9 Rectángulo redondeado"/>
          <p:cNvSpPr/>
          <p:nvPr/>
        </p:nvSpPr>
        <p:spPr>
          <a:xfrm>
            <a:off x="2593942" y="1558517"/>
            <a:ext cx="590692" cy="656259"/>
          </a:xfrm>
          <a:prstGeom prst="roundRect">
            <a:avLst/>
          </a:prstGeom>
          <a:solidFill>
            <a:srgbClr val="4D4D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 smtClean="0">
                <a:solidFill>
                  <a:prstClr val="white"/>
                </a:solidFill>
              </a:rPr>
              <a:t>MW</a:t>
            </a:r>
            <a:endParaRPr lang="es-ES_tradnl" sz="1400" dirty="0">
              <a:solidFill>
                <a:prstClr val="white"/>
              </a:solidFill>
            </a:endParaRPr>
          </a:p>
        </p:txBody>
      </p:sp>
      <p:sp>
        <p:nvSpPr>
          <p:cNvPr id="12" name="9 Rectángulo redondeado"/>
          <p:cNvSpPr/>
          <p:nvPr/>
        </p:nvSpPr>
        <p:spPr>
          <a:xfrm>
            <a:off x="1836364" y="1558518"/>
            <a:ext cx="760456" cy="65425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 smtClean="0">
                <a:solidFill>
                  <a:prstClr val="white"/>
                </a:solidFill>
              </a:rPr>
              <a:t>RTS </a:t>
            </a:r>
          </a:p>
          <a:p>
            <a:pPr algn="ctr"/>
            <a:r>
              <a:rPr lang="es-ES_tradnl" sz="1100" dirty="0" smtClean="0">
                <a:solidFill>
                  <a:prstClr val="white"/>
                </a:solidFill>
              </a:rPr>
              <a:t>(Prelim)</a:t>
            </a:r>
          </a:p>
        </p:txBody>
      </p:sp>
      <p:sp>
        <p:nvSpPr>
          <p:cNvPr id="13" name="9 Rectángulo redondeado"/>
          <p:cNvSpPr/>
          <p:nvPr/>
        </p:nvSpPr>
        <p:spPr>
          <a:xfrm>
            <a:off x="794710" y="1558518"/>
            <a:ext cx="1038003" cy="65425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 smtClean="0">
                <a:solidFill>
                  <a:prstClr val="white"/>
                </a:solidFill>
              </a:rPr>
              <a:t>NTS</a:t>
            </a:r>
            <a:endParaRPr lang="es-ES_tradnl" sz="1600" dirty="0">
              <a:solidFill>
                <a:prstClr val="white"/>
              </a:solidFill>
            </a:endParaRPr>
          </a:p>
        </p:txBody>
      </p:sp>
      <p:cxnSp>
        <p:nvCxnSpPr>
          <p:cNvPr id="14" name="Conector recto 13"/>
          <p:cNvCxnSpPr/>
          <p:nvPr/>
        </p:nvCxnSpPr>
        <p:spPr>
          <a:xfrm>
            <a:off x="218646" y="1342456"/>
            <a:ext cx="3" cy="1404155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37 CuadroTexto"/>
          <p:cNvSpPr txBox="1"/>
          <p:nvPr/>
        </p:nvSpPr>
        <p:spPr>
          <a:xfrm>
            <a:off x="74630" y="2546103"/>
            <a:ext cx="519021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18:45</a:t>
            </a:r>
          </a:p>
        </p:txBody>
      </p:sp>
      <p:sp>
        <p:nvSpPr>
          <p:cNvPr id="16" name="37 CuadroTexto"/>
          <p:cNvSpPr txBox="1"/>
          <p:nvPr/>
        </p:nvSpPr>
        <p:spPr>
          <a:xfrm>
            <a:off x="650694" y="2543106"/>
            <a:ext cx="504056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20:00</a:t>
            </a:r>
          </a:p>
        </p:txBody>
      </p:sp>
      <p:cxnSp>
        <p:nvCxnSpPr>
          <p:cNvPr id="21" name="Conector recto 20"/>
          <p:cNvCxnSpPr/>
          <p:nvPr/>
        </p:nvCxnSpPr>
        <p:spPr>
          <a:xfrm>
            <a:off x="7773226" y="1748405"/>
            <a:ext cx="0" cy="910141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>
            <a:off x="7167418" y="2205904"/>
            <a:ext cx="0" cy="452642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6381590" y="2212769"/>
            <a:ext cx="0" cy="445777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37 CuadroTexto"/>
          <p:cNvSpPr txBox="1"/>
          <p:nvPr/>
        </p:nvSpPr>
        <p:spPr>
          <a:xfrm>
            <a:off x="8324234" y="2517160"/>
            <a:ext cx="504056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18:45</a:t>
            </a:r>
          </a:p>
        </p:txBody>
      </p:sp>
      <p:cxnSp>
        <p:nvCxnSpPr>
          <p:cNvPr id="25" name="Conector recto 24"/>
          <p:cNvCxnSpPr>
            <a:stCxn id="30" idx="0"/>
          </p:cNvCxnSpPr>
          <p:nvPr/>
        </p:nvCxnSpPr>
        <p:spPr>
          <a:xfrm>
            <a:off x="8559050" y="1342456"/>
            <a:ext cx="4" cy="1191429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9 Rectángulo redondeado"/>
          <p:cNvSpPr/>
          <p:nvPr/>
        </p:nvSpPr>
        <p:spPr>
          <a:xfrm>
            <a:off x="7773226" y="1569645"/>
            <a:ext cx="785827" cy="643123"/>
          </a:xfrm>
          <a:prstGeom prst="roundRect">
            <a:avLst/>
          </a:prstGeom>
          <a:solidFill>
            <a:srgbClr val="A8CC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 smtClean="0">
                <a:solidFill>
                  <a:prstClr val="white"/>
                </a:solidFill>
              </a:rPr>
              <a:t>EoD</a:t>
            </a:r>
            <a:endParaRPr lang="es-ES_tradnl" sz="1600" dirty="0">
              <a:solidFill>
                <a:prstClr val="white"/>
              </a:solidFill>
            </a:endParaRPr>
          </a:p>
        </p:txBody>
      </p:sp>
      <p:sp>
        <p:nvSpPr>
          <p:cNvPr id="27" name="9 Rectángulo redondeado"/>
          <p:cNvSpPr/>
          <p:nvPr/>
        </p:nvSpPr>
        <p:spPr>
          <a:xfrm>
            <a:off x="218648" y="1559234"/>
            <a:ext cx="586982" cy="651623"/>
          </a:xfrm>
          <a:prstGeom prst="roundRect">
            <a:avLst/>
          </a:prstGeom>
          <a:solidFill>
            <a:srgbClr val="5195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 smtClean="0">
                <a:solidFill>
                  <a:prstClr val="white"/>
                </a:solidFill>
              </a:rPr>
              <a:t>SoD</a:t>
            </a:r>
            <a:endParaRPr lang="es-ES_tradnl" sz="1400" dirty="0">
              <a:solidFill>
                <a:prstClr val="white"/>
              </a:solidFill>
            </a:endParaRPr>
          </a:p>
        </p:txBody>
      </p:sp>
      <p:sp>
        <p:nvSpPr>
          <p:cNvPr id="28" name="9 Rectángulo redondeado"/>
          <p:cNvSpPr/>
          <p:nvPr/>
        </p:nvSpPr>
        <p:spPr>
          <a:xfrm>
            <a:off x="3193785" y="1556072"/>
            <a:ext cx="4579442" cy="65669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1600" dirty="0" smtClean="0">
                <a:solidFill>
                  <a:prstClr val="white"/>
                </a:solidFill>
              </a:rPr>
              <a:t>	RTS</a:t>
            </a:r>
          </a:p>
        </p:txBody>
      </p:sp>
      <p:sp>
        <p:nvSpPr>
          <p:cNvPr id="30" name="9 Rectángulo redondeado"/>
          <p:cNvSpPr/>
          <p:nvPr/>
        </p:nvSpPr>
        <p:spPr>
          <a:xfrm rot="5400000">
            <a:off x="4243144" y="-2827747"/>
            <a:ext cx="291407" cy="8340405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_tradnl" sz="1500" dirty="0" smtClean="0">
                <a:solidFill>
                  <a:prstClr val="white"/>
                </a:solidFill>
              </a:rPr>
              <a:t>T2S Business Day </a:t>
            </a:r>
            <a:r>
              <a:rPr lang="en-US" sz="1500" dirty="0" smtClean="0">
                <a:solidFill>
                  <a:prstClr val="white"/>
                </a:solidFill>
              </a:rPr>
              <a:t>following the activation date </a:t>
            </a:r>
            <a:r>
              <a:rPr lang="es-ES_tradnl" sz="1500" dirty="0" smtClean="0">
                <a:solidFill>
                  <a:prstClr val="white"/>
                </a:solidFill>
              </a:rPr>
              <a:t>(i.e. </a:t>
            </a:r>
            <a:r>
              <a:rPr lang="en-US" sz="1500" dirty="0" smtClean="0"/>
              <a:t>Wednesday</a:t>
            </a:r>
            <a:r>
              <a:rPr lang="en-US" sz="1500" dirty="0"/>
              <a:t>, </a:t>
            </a:r>
            <a:r>
              <a:rPr lang="en-US" sz="1500" dirty="0" smtClean="0"/>
              <a:t>15</a:t>
            </a:r>
            <a:r>
              <a:rPr lang="en-US" sz="1500" baseline="30000" dirty="0" smtClean="0"/>
              <a:t>th</a:t>
            </a:r>
            <a:r>
              <a:rPr lang="en-US" sz="1500" dirty="0" smtClean="0"/>
              <a:t> </a:t>
            </a:r>
            <a:r>
              <a:rPr lang="en-US" sz="1500" dirty="0"/>
              <a:t>of </a:t>
            </a:r>
            <a:r>
              <a:rPr lang="en-US" sz="1500" dirty="0" smtClean="0"/>
              <a:t>September 2021</a:t>
            </a:r>
            <a:r>
              <a:rPr lang="es-ES_tradnl" sz="1500" dirty="0" smtClean="0">
                <a:solidFill>
                  <a:prstClr val="white"/>
                </a:solidFill>
              </a:rPr>
              <a:t>)</a:t>
            </a:r>
            <a:endParaRPr lang="es-ES_tradnl" sz="1500" dirty="0">
              <a:solidFill>
                <a:prstClr val="white"/>
              </a:solidFill>
            </a:endParaRPr>
          </a:p>
        </p:txBody>
      </p:sp>
      <p:cxnSp>
        <p:nvCxnSpPr>
          <p:cNvPr id="31" name="Conector recto 30"/>
          <p:cNvCxnSpPr/>
          <p:nvPr/>
        </p:nvCxnSpPr>
        <p:spPr>
          <a:xfrm>
            <a:off x="7167418" y="2205904"/>
            <a:ext cx="0" cy="452642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6381590" y="1906478"/>
            <a:ext cx="0" cy="445777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7 CuadroTexto"/>
          <p:cNvSpPr txBox="1"/>
          <p:nvPr/>
        </p:nvSpPr>
        <p:spPr>
          <a:xfrm>
            <a:off x="4067944" y="4108542"/>
            <a:ext cx="5076056" cy="91307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ts val="15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</a:rPr>
              <a:t>Starts the computation of new penalties and, after, recalculation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:</a:t>
            </a:r>
          </a:p>
          <a:p>
            <a:pPr marL="171450" lvl="0" indent="-171450" eaLnBrk="0" hangingPunct="0">
              <a:lnSpc>
                <a:spcPts val="1500"/>
              </a:lnSpc>
              <a:spcBef>
                <a:spcPts val="200"/>
              </a:spcBef>
              <a:buFontTx/>
              <a:buChar char="-"/>
            </a:pP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Computation of new penalties (for business day Tuesday, 14 Sep)</a:t>
            </a:r>
          </a:p>
          <a:p>
            <a:pPr marL="171450" indent="-171450" eaLnBrk="0" hangingPunct="0">
              <a:lnSpc>
                <a:spcPts val="1400"/>
              </a:lnSpc>
              <a:spcBef>
                <a:spcPts val="300"/>
              </a:spcBef>
              <a:buFontTx/>
              <a:buChar char="-"/>
            </a:pP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Re-calculation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of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penalties (that were calculated in former days)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  <a:sym typeface="Wingdings" panose="05000000000000000000" pitchFamily="2" charset="2"/>
              </a:rPr>
              <a:t>  N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sym typeface="Wingdings" panose="05000000000000000000" pitchFamily="2" charset="2"/>
              </a:rPr>
              <a:t>o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  <a:sym typeface="Wingdings" panose="05000000000000000000" pitchFamily="2" charset="2"/>
              </a:rPr>
              <a:t>penalty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  <a:sym typeface="Wingdings" panose="05000000000000000000" pitchFamily="2" charset="2"/>
              </a:rPr>
              <a:t>exists yet so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  <a:sym typeface="Wingdings" panose="05000000000000000000" pitchFamily="2" charset="2"/>
              </a:rPr>
              <a:t>no penalty will be recalculated</a:t>
            </a:r>
            <a:endParaRPr lang="en-US" sz="11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9" name="37 CuadroTexto"/>
          <p:cNvSpPr txBox="1"/>
          <p:nvPr/>
        </p:nvSpPr>
        <p:spPr>
          <a:xfrm>
            <a:off x="8179783" y="2695094"/>
            <a:ext cx="856713" cy="36933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900" dirty="0" smtClean="0">
                <a:solidFill>
                  <a:prstClr val="black"/>
                </a:solidFill>
                <a:latin typeface="Arial" pitchFamily="34" charset="0"/>
              </a:rPr>
              <a:t>Change of business day</a:t>
            </a:r>
          </a:p>
        </p:txBody>
      </p:sp>
      <p:sp>
        <p:nvSpPr>
          <p:cNvPr id="40" name="9 Rectángulo redondeado"/>
          <p:cNvSpPr/>
          <p:nvPr/>
        </p:nvSpPr>
        <p:spPr>
          <a:xfrm>
            <a:off x="6375308" y="1577870"/>
            <a:ext cx="1385397" cy="627595"/>
          </a:xfrm>
          <a:prstGeom prst="roundRect">
            <a:avLst/>
          </a:prstGeom>
          <a:solidFill>
            <a:srgbClr val="6EEA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 dirty="0" smtClean="0">
              <a:solidFill>
                <a:prstClr val="white"/>
              </a:solidFill>
            </a:endParaRPr>
          </a:p>
        </p:txBody>
      </p:sp>
      <p:sp>
        <p:nvSpPr>
          <p:cNvPr id="41" name="9 Rectángulo redondeado"/>
          <p:cNvSpPr/>
          <p:nvPr/>
        </p:nvSpPr>
        <p:spPr>
          <a:xfrm>
            <a:off x="7167418" y="1565271"/>
            <a:ext cx="592299" cy="640196"/>
          </a:xfrm>
          <a:prstGeom prst="roundRect">
            <a:avLst/>
          </a:prstGeom>
          <a:solidFill>
            <a:srgbClr val="7ED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 dirty="0" smtClean="0">
              <a:solidFill>
                <a:prstClr val="white"/>
              </a:solidFill>
            </a:endParaRPr>
          </a:p>
        </p:txBody>
      </p:sp>
      <p:sp>
        <p:nvSpPr>
          <p:cNvPr id="42" name="37 CuadroTexto"/>
          <p:cNvSpPr txBox="1"/>
          <p:nvPr/>
        </p:nvSpPr>
        <p:spPr>
          <a:xfrm>
            <a:off x="6339326" y="1831895"/>
            <a:ext cx="911489" cy="400110"/>
          </a:xfrm>
          <a:prstGeom prst="rect">
            <a:avLst/>
          </a:prstGeom>
          <a:solidFill>
            <a:schemeClr val="bg1">
              <a:alpha val="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schemeClr val="bg1"/>
                </a:solidFill>
              </a:rPr>
              <a:t>BATM,CBO</a:t>
            </a:r>
            <a:r>
              <a:rPr lang="en-US" sz="1000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</a:p>
          <a:p>
            <a:pPr marL="342900" indent="-342900" algn="ctr" eaLnBrk="0" hangingPunct="0">
              <a:spcBef>
                <a:spcPts val="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schemeClr val="bg1"/>
                </a:solidFill>
                <a:latin typeface="Arial" pitchFamily="34" charset="0"/>
              </a:rPr>
              <a:t>FOPs only</a:t>
            </a:r>
          </a:p>
        </p:txBody>
      </p:sp>
      <p:sp>
        <p:nvSpPr>
          <p:cNvPr id="43" name="37 CuadroTexto"/>
          <p:cNvSpPr txBox="1"/>
          <p:nvPr/>
        </p:nvSpPr>
        <p:spPr>
          <a:xfrm>
            <a:off x="7131414" y="1831895"/>
            <a:ext cx="755919" cy="400110"/>
          </a:xfrm>
          <a:prstGeom prst="rect">
            <a:avLst/>
          </a:prstGeom>
          <a:solidFill>
            <a:schemeClr val="bg1">
              <a:alpha val="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schemeClr val="bg1"/>
                </a:solidFill>
              </a:rPr>
              <a:t>FOPs </a:t>
            </a:r>
            <a:r>
              <a:rPr lang="en-US" sz="1000" dirty="0">
                <a:solidFill>
                  <a:schemeClr val="bg1"/>
                </a:solidFill>
              </a:rPr>
              <a:t>only </a:t>
            </a:r>
          </a:p>
        </p:txBody>
      </p:sp>
      <p:sp>
        <p:nvSpPr>
          <p:cNvPr id="44" name="37 CuadroTexto"/>
          <p:cNvSpPr txBox="1"/>
          <p:nvPr/>
        </p:nvSpPr>
        <p:spPr>
          <a:xfrm>
            <a:off x="3819189" y="5071068"/>
            <a:ext cx="5323061" cy="26161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Static Data processing of reference data for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the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computation and recalculation</a:t>
            </a:r>
          </a:p>
        </p:txBody>
      </p:sp>
      <p:cxnSp>
        <p:nvCxnSpPr>
          <p:cNvPr id="45" name="Conector recto de flecha 44"/>
          <p:cNvCxnSpPr/>
          <p:nvPr/>
        </p:nvCxnSpPr>
        <p:spPr>
          <a:xfrm>
            <a:off x="3685676" y="4612598"/>
            <a:ext cx="326917" cy="0"/>
          </a:xfrm>
          <a:prstGeom prst="straightConnector1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errar llave 46"/>
          <p:cNvSpPr/>
          <p:nvPr/>
        </p:nvSpPr>
        <p:spPr>
          <a:xfrm rot="5400000">
            <a:off x="2231867" y="3185324"/>
            <a:ext cx="319502" cy="2535045"/>
          </a:xfrm>
          <a:prstGeom prst="rightBrace">
            <a:avLst>
              <a:gd name="adj1" fmla="val 38369"/>
              <a:gd name="adj2" fmla="val 50000"/>
            </a:avLst>
          </a:prstGeom>
          <a:ln w="28575">
            <a:solidFill>
              <a:srgbClr val="176765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37 CuadroTexto"/>
          <p:cNvSpPr txBox="1"/>
          <p:nvPr/>
        </p:nvSpPr>
        <p:spPr>
          <a:xfrm>
            <a:off x="5907763" y="2518766"/>
            <a:ext cx="911489" cy="5509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latin typeface="Arial" pitchFamily="34" charset="0"/>
              </a:rPr>
              <a:t>16:00</a:t>
            </a:r>
          </a:p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900" dirty="0" smtClean="0">
                <a:latin typeface="Arial" pitchFamily="34" charset="0"/>
              </a:rPr>
              <a:t>DVP </a:t>
            </a:r>
          </a:p>
          <a:p>
            <a:pPr marL="342900" indent="-342900" algn="ctr" eaLnBrk="0" hangingPunct="0">
              <a:spcBef>
                <a:spcPts val="0"/>
              </a:spcBef>
              <a:buFont typeface="Wingdings" pitchFamily="2" charset="2"/>
              <a:buNone/>
            </a:pPr>
            <a:r>
              <a:rPr lang="en-US" sz="900" dirty="0" smtClean="0">
                <a:latin typeface="Arial" pitchFamily="34" charset="0"/>
              </a:rPr>
              <a:t>cut-off</a:t>
            </a:r>
          </a:p>
        </p:txBody>
      </p:sp>
      <p:sp>
        <p:nvSpPr>
          <p:cNvPr id="6" name="37 CuadroTexto"/>
          <p:cNvSpPr txBox="1"/>
          <p:nvPr/>
        </p:nvSpPr>
        <p:spPr>
          <a:xfrm>
            <a:off x="7353334" y="2526540"/>
            <a:ext cx="911489" cy="5509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18:00</a:t>
            </a:r>
          </a:p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900" dirty="0" smtClean="0">
                <a:latin typeface="Arial" pitchFamily="34" charset="0"/>
              </a:rPr>
              <a:t>FOP</a:t>
            </a:r>
          </a:p>
          <a:p>
            <a:pPr algn="ctr" eaLnBrk="0" hangingPunct="0">
              <a:spcBef>
                <a:spcPts val="0"/>
              </a:spcBef>
              <a:buFont typeface="Wingdings" pitchFamily="2" charset="2"/>
              <a:buNone/>
            </a:pPr>
            <a:r>
              <a:rPr lang="en-US" sz="900" dirty="0" smtClean="0">
                <a:latin typeface="Arial" pitchFamily="34" charset="0"/>
              </a:rPr>
              <a:t> cut-off</a:t>
            </a:r>
          </a:p>
        </p:txBody>
      </p:sp>
      <p:sp>
        <p:nvSpPr>
          <p:cNvPr id="29" name="37 CuadroTexto"/>
          <p:cNvSpPr txBox="1"/>
          <p:nvPr/>
        </p:nvSpPr>
        <p:spPr>
          <a:xfrm>
            <a:off x="6689450" y="2543910"/>
            <a:ext cx="911489" cy="5509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latin typeface="Arial" pitchFamily="34" charset="0"/>
              </a:rPr>
              <a:t>17:40</a:t>
            </a:r>
          </a:p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900" dirty="0"/>
              <a:t>BATM/CBO</a:t>
            </a:r>
            <a:r>
              <a:rPr lang="en-US" sz="900" dirty="0" smtClean="0">
                <a:latin typeface="Arial" pitchFamily="34" charset="0"/>
              </a:rPr>
              <a:t> </a:t>
            </a:r>
          </a:p>
          <a:p>
            <a:pPr marL="342900" indent="-342900" algn="ctr" eaLnBrk="0" hangingPunct="0">
              <a:spcBef>
                <a:spcPts val="0"/>
              </a:spcBef>
              <a:buFont typeface="Wingdings" pitchFamily="2" charset="2"/>
              <a:buNone/>
            </a:pPr>
            <a:r>
              <a:rPr lang="en-US" sz="900" dirty="0" smtClean="0">
                <a:latin typeface="Arial" pitchFamily="34" charset="0"/>
              </a:rPr>
              <a:t>cut-off</a:t>
            </a:r>
          </a:p>
        </p:txBody>
      </p:sp>
      <p:sp>
        <p:nvSpPr>
          <p:cNvPr id="59" name="37 CuadroTexto"/>
          <p:cNvSpPr txBox="1"/>
          <p:nvPr/>
        </p:nvSpPr>
        <p:spPr>
          <a:xfrm>
            <a:off x="251520" y="3551408"/>
            <a:ext cx="3600400" cy="47705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ts val="1500"/>
              </a:lnSpc>
              <a:spcBef>
                <a:spcPct val="20000"/>
              </a:spcBef>
            </a:pP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Loading (sending)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 of “securities subject to penalties” for the Activation Date (14 Sep)</a:t>
            </a:r>
            <a:endParaRPr lang="en-US" sz="10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8" name="37 CuadroTexto"/>
          <p:cNvSpPr txBox="1"/>
          <p:nvPr/>
        </p:nvSpPr>
        <p:spPr>
          <a:xfrm>
            <a:off x="2342888" y="2524871"/>
            <a:ext cx="504056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03:00</a:t>
            </a:r>
          </a:p>
        </p:txBody>
      </p:sp>
      <p:sp>
        <p:nvSpPr>
          <p:cNvPr id="19" name="37 CuadroTexto"/>
          <p:cNvSpPr txBox="1"/>
          <p:nvPr/>
        </p:nvSpPr>
        <p:spPr>
          <a:xfrm>
            <a:off x="2954950" y="2524871"/>
            <a:ext cx="504056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05:00</a:t>
            </a:r>
          </a:p>
        </p:txBody>
      </p:sp>
      <p:cxnSp>
        <p:nvCxnSpPr>
          <p:cNvPr id="37" name="Conector recto de flecha 36"/>
          <p:cNvCxnSpPr/>
          <p:nvPr/>
        </p:nvCxnSpPr>
        <p:spPr>
          <a:xfrm flipH="1">
            <a:off x="4296937" y="2627076"/>
            <a:ext cx="1" cy="148146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37 CuadroTexto"/>
          <p:cNvSpPr txBox="1"/>
          <p:nvPr/>
        </p:nvSpPr>
        <p:spPr>
          <a:xfrm>
            <a:off x="1442782" y="2530524"/>
            <a:ext cx="783904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00:00 </a:t>
            </a:r>
          </a:p>
          <a:p>
            <a:pPr algn="ctr" eaLnBrk="0" hangingPunct="0">
              <a:spcBef>
                <a:spcPts val="0"/>
              </a:spcBef>
              <a:buFont typeface="Wingdings" pitchFamily="2" charset="2"/>
              <a:buNone/>
            </a:pPr>
            <a:r>
              <a:rPr lang="en-US" sz="850" dirty="0" smtClean="0">
                <a:solidFill>
                  <a:prstClr val="black"/>
                </a:solidFill>
                <a:latin typeface="Arial" pitchFamily="34" charset="0"/>
              </a:rPr>
              <a:t>(UDFS indication)</a:t>
            </a:r>
            <a:endParaRPr lang="en-US" sz="850" dirty="0">
              <a:solidFill>
                <a:prstClr val="black"/>
              </a:solidFill>
              <a:latin typeface="Arial" pitchFamily="34" charset="0"/>
            </a:endParaRPr>
          </a:p>
        </p:txBody>
      </p:sp>
      <p:cxnSp>
        <p:nvCxnSpPr>
          <p:cNvPr id="46" name="Conector recto de flecha 45"/>
          <p:cNvCxnSpPr/>
          <p:nvPr/>
        </p:nvCxnSpPr>
        <p:spPr>
          <a:xfrm flipH="1">
            <a:off x="3995936" y="4612598"/>
            <a:ext cx="2888" cy="48687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37 CuadroTexto"/>
          <p:cNvSpPr txBox="1"/>
          <p:nvPr/>
        </p:nvSpPr>
        <p:spPr>
          <a:xfrm>
            <a:off x="864096" y="4078345"/>
            <a:ext cx="504056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22:00</a:t>
            </a:r>
          </a:p>
        </p:txBody>
      </p:sp>
      <p:sp>
        <p:nvSpPr>
          <p:cNvPr id="62" name="37 CuadroTexto"/>
          <p:cNvSpPr txBox="1"/>
          <p:nvPr/>
        </p:nvSpPr>
        <p:spPr>
          <a:xfrm>
            <a:off x="4050927" y="2380855"/>
            <a:ext cx="569843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b="1" dirty="0" smtClean="0">
                <a:latin typeface="Arial" pitchFamily="34" charset="0"/>
              </a:rPr>
              <a:t>08:30</a:t>
            </a:r>
          </a:p>
        </p:txBody>
      </p:sp>
      <p:cxnSp>
        <p:nvCxnSpPr>
          <p:cNvPr id="38" name="Conector recto de flecha 37"/>
          <p:cNvCxnSpPr/>
          <p:nvPr/>
        </p:nvCxnSpPr>
        <p:spPr>
          <a:xfrm>
            <a:off x="135560" y="2291888"/>
            <a:ext cx="8772426" cy="1"/>
          </a:xfrm>
          <a:prstGeom prst="straightConnector1">
            <a:avLst/>
          </a:prstGeom>
          <a:ln w="38100">
            <a:solidFill>
              <a:schemeClr val="accent1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recto de flecha 77"/>
          <p:cNvCxnSpPr/>
          <p:nvPr/>
        </p:nvCxnSpPr>
        <p:spPr>
          <a:xfrm>
            <a:off x="4296937" y="2780928"/>
            <a:ext cx="347071" cy="0"/>
          </a:xfrm>
          <a:prstGeom prst="straightConnector1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cto de flecha 78"/>
          <p:cNvCxnSpPr/>
          <p:nvPr/>
        </p:nvCxnSpPr>
        <p:spPr>
          <a:xfrm>
            <a:off x="4644008" y="2780928"/>
            <a:ext cx="0" cy="36004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37 CuadroTexto"/>
          <p:cNvSpPr txBox="1"/>
          <p:nvPr/>
        </p:nvSpPr>
        <p:spPr>
          <a:xfrm>
            <a:off x="3416898" y="5415863"/>
            <a:ext cx="5331566" cy="1284967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ts val="15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1100" b="1" dirty="0" smtClean="0">
                <a:solidFill>
                  <a:prstClr val="black"/>
                </a:solidFill>
                <a:latin typeface="Arial" pitchFamily="34" charset="0"/>
              </a:rPr>
              <a:t>7:30 - Deadline for provision of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:</a:t>
            </a:r>
          </a:p>
          <a:p>
            <a:pPr marL="180975" indent="-180975" eaLnBrk="0" hangingPunct="0">
              <a:lnSpc>
                <a:spcPts val="1500"/>
              </a:lnSpc>
              <a:spcBef>
                <a:spcPts val="0"/>
              </a:spcBef>
              <a:buFontTx/>
              <a:buChar char="-"/>
            </a:pP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Reference data for computation of new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penalties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(penalties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of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previous business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day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Tuesday, 14 Sep)</a:t>
            </a:r>
            <a:endParaRPr lang="en-US" sz="1100" dirty="0">
              <a:solidFill>
                <a:prstClr val="black"/>
              </a:solidFill>
              <a:latin typeface="Arial" pitchFamily="34" charset="0"/>
            </a:endParaRPr>
          </a:p>
          <a:p>
            <a:pPr eaLnBrk="0" hangingPunct="0">
              <a:lnSpc>
                <a:spcPts val="1500"/>
              </a:lnSpc>
              <a:spcBef>
                <a:spcPts val="300"/>
              </a:spcBef>
            </a:pP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Note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: If data is submitted after the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deadline,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it will not be considered in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the computation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and recalculation processes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performed in this </a:t>
            </a:r>
            <a:r>
              <a:rPr lang="en-US" sz="1100" dirty="0">
                <a:solidFill>
                  <a:prstClr val="black"/>
                </a:solidFill>
                <a:latin typeface="Arial" pitchFamily="34" charset="0"/>
              </a:rPr>
              <a:t>business </a:t>
            </a:r>
            <a:r>
              <a:rPr lang="en-US" sz="1100" dirty="0" smtClean="0">
                <a:solidFill>
                  <a:prstClr val="black"/>
                </a:solidFill>
                <a:latin typeface="Arial" pitchFamily="34" charset="0"/>
              </a:rPr>
              <a:t>day (15 Sep). The data will be considered for the processes performed on the 16 Sep.</a:t>
            </a:r>
            <a:endParaRPr lang="en-US" sz="11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4" name="Cerrar llave 63"/>
          <p:cNvSpPr/>
          <p:nvPr/>
        </p:nvSpPr>
        <p:spPr>
          <a:xfrm rot="5400000">
            <a:off x="1706918" y="1638996"/>
            <a:ext cx="319502" cy="3611478"/>
          </a:xfrm>
          <a:prstGeom prst="rightBrace">
            <a:avLst>
              <a:gd name="adj1" fmla="val 38369"/>
              <a:gd name="adj2" fmla="val 50000"/>
            </a:avLst>
          </a:prstGeom>
          <a:ln w="28575">
            <a:solidFill>
              <a:srgbClr val="176765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34" name="Conector recto de flecha 33"/>
          <p:cNvCxnSpPr/>
          <p:nvPr/>
        </p:nvCxnSpPr>
        <p:spPr>
          <a:xfrm flipH="1">
            <a:off x="3669814" y="2380350"/>
            <a:ext cx="15862" cy="307315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37 CuadroTexto"/>
          <p:cNvSpPr txBox="1"/>
          <p:nvPr/>
        </p:nvSpPr>
        <p:spPr>
          <a:xfrm>
            <a:off x="3419872" y="2380855"/>
            <a:ext cx="543543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b="1" dirty="0" smtClean="0">
                <a:latin typeface="Arial" pitchFamily="34" charset="0"/>
              </a:rPr>
              <a:t>07:30</a:t>
            </a:r>
          </a:p>
        </p:txBody>
      </p:sp>
      <p:sp>
        <p:nvSpPr>
          <p:cNvPr id="60" name="Titel 1"/>
          <p:cNvSpPr>
            <a:spLocks noGrp="1"/>
          </p:cNvSpPr>
          <p:nvPr>
            <p:ph type="title"/>
          </p:nvPr>
        </p:nvSpPr>
        <p:spPr>
          <a:xfrm>
            <a:off x="2123728" y="116632"/>
            <a:ext cx="5473700" cy="868362"/>
          </a:xfrm>
        </p:spPr>
        <p:txBody>
          <a:bodyPr/>
          <a:lstStyle/>
          <a:p>
            <a:pPr>
              <a:lnSpc>
                <a:spcPts val="2600"/>
              </a:lnSpc>
              <a:spcAft>
                <a:spcPts val="600"/>
              </a:spcAft>
            </a:pPr>
            <a:r>
              <a:rPr lang="en-US" sz="2200" dirty="0" smtClean="0"/>
              <a:t>Activation (II)</a:t>
            </a:r>
            <a:endParaRPr lang="en-GB" sz="2200" dirty="0"/>
          </a:p>
        </p:txBody>
      </p:sp>
      <p:sp>
        <p:nvSpPr>
          <p:cNvPr id="5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830888" y="6453336"/>
            <a:ext cx="2133600" cy="404242"/>
          </a:xfrm>
        </p:spPr>
        <p:txBody>
          <a:bodyPr/>
          <a:lstStyle/>
          <a:p>
            <a:pPr>
              <a:defRPr/>
            </a:pPr>
            <a:r>
              <a:rPr lang="fr-FR" sz="1200" dirty="0" smtClean="0">
                <a:solidFill>
                  <a:srgbClr val="333399"/>
                </a:solidFill>
              </a:rPr>
              <a:t>14</a:t>
            </a:r>
            <a:endParaRPr lang="fr-FR" sz="1200" dirty="0">
              <a:solidFill>
                <a:srgbClr val="333399"/>
              </a:solidFill>
            </a:endParaRPr>
          </a:p>
        </p:txBody>
      </p:sp>
      <p:sp>
        <p:nvSpPr>
          <p:cNvPr id="57" name="Rectángulo 56"/>
          <p:cNvSpPr/>
          <p:nvPr/>
        </p:nvSpPr>
        <p:spPr>
          <a:xfrm>
            <a:off x="24611" y="2896557"/>
            <a:ext cx="136667" cy="5559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9593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-3333" y="7942"/>
            <a:ext cx="9144000" cy="1124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36" name="37 CuadroTexto"/>
          <p:cNvSpPr txBox="1"/>
          <p:nvPr/>
        </p:nvSpPr>
        <p:spPr>
          <a:xfrm>
            <a:off x="4345051" y="2994337"/>
            <a:ext cx="4677754" cy="938719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ts val="1400"/>
              </a:lnSpc>
              <a:spcBef>
                <a:spcPts val="0"/>
              </a:spcBef>
              <a:spcAft>
                <a:spcPts val="100"/>
              </a:spcAft>
              <a:buFont typeface="Wingdings" pitchFamily="2" charset="2"/>
              <a:buNone/>
            </a:pPr>
            <a:r>
              <a:rPr lang="en-US" sz="1030" b="1" dirty="0" smtClean="0">
                <a:solidFill>
                  <a:prstClr val="black"/>
                </a:solidFill>
                <a:latin typeface="Arial" pitchFamily="34" charset="0"/>
              </a:rPr>
              <a:t>Reporting of new and modified penalties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:</a:t>
            </a:r>
          </a:p>
          <a:p>
            <a:pPr marL="171450" indent="-171450" algn="just" eaLnBrk="0" hangingPunct="0">
              <a:lnSpc>
                <a:spcPts val="1200"/>
              </a:lnSpc>
              <a:spcBef>
                <a:spcPts val="0"/>
              </a:spcBef>
              <a:spcAft>
                <a:spcPts val="200"/>
              </a:spcAft>
              <a:buFontTx/>
              <a:buChar char="-"/>
            </a:pP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Daily </a:t>
            </a:r>
            <a:r>
              <a:rPr lang="en-US" sz="1030" dirty="0">
                <a:solidFill>
                  <a:prstClr val="black"/>
                </a:solidFill>
                <a:latin typeface="Arial" pitchFamily="34" charset="0"/>
              </a:rPr>
              <a:t>Penalty 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List (new penalties of previous business day “D-1”) 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  <a:sym typeface="Wingdings" panose="05000000000000000000" pitchFamily="2" charset="2"/>
              </a:rPr>
              <a:t> T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o </a:t>
            </a:r>
            <a:r>
              <a:rPr lang="en-US" sz="1030" dirty="0">
                <a:solidFill>
                  <a:prstClr val="black"/>
                </a:solidFill>
                <a:latin typeface="Arial" pitchFamily="34" charset="0"/>
              </a:rPr>
              <a:t>be </a:t>
            </a:r>
            <a:r>
              <a:rPr lang="en-US" sz="1030" dirty="0">
                <a:latin typeface="Arial" pitchFamily="34" charset="0"/>
              </a:rPr>
              <a:t>completed by </a:t>
            </a:r>
            <a:r>
              <a:rPr lang="en-US" sz="1030" dirty="0" smtClean="0">
                <a:latin typeface="Arial" pitchFamily="34" charset="0"/>
              </a:rPr>
              <a:t>11:30</a:t>
            </a:r>
          </a:p>
          <a:p>
            <a:pPr marL="171450" indent="-171450" algn="just" eaLnBrk="0" hangingPunct="0">
              <a:lnSpc>
                <a:spcPts val="1200"/>
              </a:lnSpc>
              <a:spcBef>
                <a:spcPts val="0"/>
              </a:spcBef>
              <a:buFontTx/>
              <a:buChar char="-"/>
            </a:pPr>
            <a:r>
              <a:rPr lang="en-US" sz="1030" dirty="0">
                <a:solidFill>
                  <a:prstClr val="black"/>
                </a:solidFill>
                <a:latin typeface="Arial" pitchFamily="34" charset="0"/>
              </a:rPr>
              <a:t>List of Modified Penalties (updates 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on exiting penalties) 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  <a:sym typeface="Wingdings" panose="05000000000000000000" pitchFamily="2" charset="2"/>
              </a:rPr>
              <a:t> T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o </a:t>
            </a:r>
            <a:r>
              <a:rPr lang="en-US" sz="1030" dirty="0">
                <a:solidFill>
                  <a:prstClr val="black"/>
                </a:solidFill>
                <a:latin typeface="Arial" pitchFamily="34" charset="0"/>
              </a:rPr>
              <a:t>be </a:t>
            </a:r>
            <a:r>
              <a:rPr lang="en-US" sz="1030" dirty="0">
                <a:latin typeface="Arial" pitchFamily="34" charset="0"/>
              </a:rPr>
              <a:t>completed by </a:t>
            </a:r>
            <a:r>
              <a:rPr lang="en-US" sz="1030" dirty="0" smtClean="0">
                <a:latin typeface="Arial" pitchFamily="34" charset="0"/>
              </a:rPr>
              <a:t>12:00</a:t>
            </a:r>
            <a:endParaRPr lang="en-US" sz="1030" dirty="0">
              <a:latin typeface="Arial" pitchFamily="34" charset="0"/>
            </a:endParaRPr>
          </a:p>
        </p:txBody>
      </p:sp>
      <p:sp>
        <p:nvSpPr>
          <p:cNvPr id="5" name="37 CuadroTexto"/>
          <p:cNvSpPr txBox="1"/>
          <p:nvPr/>
        </p:nvSpPr>
        <p:spPr>
          <a:xfrm>
            <a:off x="694488" y="3955409"/>
            <a:ext cx="3019867" cy="65659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lnSpc>
                <a:spcPts val="14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Loading (sending) of Daily prices for</a:t>
            </a:r>
          </a:p>
          <a:p>
            <a:pPr algn="ctr" eaLnBrk="0" hangingPunct="0">
              <a:lnSpc>
                <a:spcPts val="1400"/>
              </a:lnSpc>
              <a:spcBef>
                <a:spcPts val="0"/>
              </a:spcBef>
            </a:pPr>
            <a:r>
              <a:rPr lang="en-US" sz="1030" dirty="0">
                <a:solidFill>
                  <a:prstClr val="black"/>
                </a:solidFill>
                <a:latin typeface="Arial" pitchFamily="34" charset="0"/>
              </a:rPr>
              <a:t>value date 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D-1</a:t>
            </a:r>
            <a:endParaRPr lang="en-US" sz="1030" dirty="0">
              <a:solidFill>
                <a:prstClr val="black"/>
              </a:solidFill>
              <a:latin typeface="Arial" pitchFamily="34" charset="0"/>
            </a:endParaRPr>
          </a:p>
          <a:p>
            <a:pPr algn="ctr" eaLnBrk="0" hangingPunct="0">
              <a:lnSpc>
                <a:spcPts val="1400"/>
              </a:lnSpc>
              <a:spcBef>
                <a:spcPts val="200"/>
              </a:spcBef>
              <a:buFont typeface="Wingdings" pitchFamily="2" charset="2"/>
              <a:buNone/>
            </a:pP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 (closing price of “D-1”)</a:t>
            </a:r>
            <a:endParaRPr lang="en-US" sz="1030" dirty="0">
              <a:solidFill>
                <a:prstClr val="black"/>
              </a:solidFill>
              <a:latin typeface="Arial" pitchFamily="34" charset="0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683568" y="476672"/>
            <a:ext cx="0" cy="970737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 flipH="1">
            <a:off x="1718682" y="609666"/>
            <a:ext cx="3713" cy="904047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 flipH="1">
            <a:off x="2473649" y="548680"/>
            <a:ext cx="12522" cy="877373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H="1">
            <a:off x="3069781" y="548680"/>
            <a:ext cx="1938" cy="877373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9 Rectángulo redondeado"/>
          <p:cNvSpPr/>
          <p:nvPr/>
        </p:nvSpPr>
        <p:spPr>
          <a:xfrm>
            <a:off x="2482800" y="385534"/>
            <a:ext cx="573471" cy="656259"/>
          </a:xfrm>
          <a:prstGeom prst="roundRect">
            <a:avLst/>
          </a:prstGeom>
          <a:solidFill>
            <a:srgbClr val="4D4D4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 smtClean="0">
                <a:solidFill>
                  <a:prstClr val="white"/>
                </a:solidFill>
              </a:rPr>
              <a:t>MW</a:t>
            </a:r>
            <a:endParaRPr lang="es-ES_tradnl" sz="1400" dirty="0">
              <a:solidFill>
                <a:prstClr val="white"/>
              </a:solidFill>
            </a:endParaRPr>
          </a:p>
        </p:txBody>
      </p:sp>
      <p:sp>
        <p:nvSpPr>
          <p:cNvPr id="12" name="9 Rectángulo redondeado"/>
          <p:cNvSpPr/>
          <p:nvPr/>
        </p:nvSpPr>
        <p:spPr>
          <a:xfrm>
            <a:off x="1725222" y="385535"/>
            <a:ext cx="760456" cy="65425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 smtClean="0">
                <a:solidFill>
                  <a:prstClr val="white"/>
                </a:solidFill>
              </a:rPr>
              <a:t>RTS </a:t>
            </a:r>
          </a:p>
          <a:p>
            <a:pPr algn="ctr"/>
            <a:r>
              <a:rPr lang="es-ES_tradnl" sz="1100" dirty="0" smtClean="0">
                <a:solidFill>
                  <a:prstClr val="white"/>
                </a:solidFill>
              </a:rPr>
              <a:t>(Prelim)</a:t>
            </a:r>
          </a:p>
        </p:txBody>
      </p:sp>
      <p:sp>
        <p:nvSpPr>
          <p:cNvPr id="13" name="9 Rectángulo redondeado"/>
          <p:cNvSpPr/>
          <p:nvPr/>
        </p:nvSpPr>
        <p:spPr>
          <a:xfrm>
            <a:off x="683568" y="385535"/>
            <a:ext cx="1038003" cy="65425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 smtClean="0">
                <a:solidFill>
                  <a:prstClr val="white"/>
                </a:solidFill>
              </a:rPr>
              <a:t>NTS</a:t>
            </a:r>
            <a:endParaRPr lang="es-ES_tradnl" sz="1600" dirty="0">
              <a:solidFill>
                <a:prstClr val="white"/>
              </a:solidFill>
            </a:endParaRPr>
          </a:p>
        </p:txBody>
      </p:sp>
      <p:cxnSp>
        <p:nvCxnSpPr>
          <p:cNvPr id="14" name="Conector recto 13"/>
          <p:cNvCxnSpPr>
            <a:stCxn id="30" idx="2"/>
          </p:cNvCxnSpPr>
          <p:nvPr/>
        </p:nvCxnSpPr>
        <p:spPr>
          <a:xfrm>
            <a:off x="107503" y="179900"/>
            <a:ext cx="4" cy="1268879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37 CuadroTexto"/>
          <p:cNvSpPr txBox="1"/>
          <p:nvPr/>
        </p:nvSpPr>
        <p:spPr>
          <a:xfrm>
            <a:off x="1990" y="1219537"/>
            <a:ext cx="519021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18:45</a:t>
            </a:r>
          </a:p>
        </p:txBody>
      </p:sp>
      <p:sp>
        <p:nvSpPr>
          <p:cNvPr id="16" name="37 CuadroTexto"/>
          <p:cNvSpPr txBox="1"/>
          <p:nvPr/>
        </p:nvSpPr>
        <p:spPr>
          <a:xfrm>
            <a:off x="467544" y="1214987"/>
            <a:ext cx="504056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20:00</a:t>
            </a:r>
          </a:p>
        </p:txBody>
      </p:sp>
      <p:cxnSp>
        <p:nvCxnSpPr>
          <p:cNvPr id="21" name="Conector recto 20"/>
          <p:cNvCxnSpPr/>
          <p:nvPr/>
        </p:nvCxnSpPr>
        <p:spPr>
          <a:xfrm>
            <a:off x="7662084" y="575422"/>
            <a:ext cx="0" cy="910141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>
            <a:off x="7056276" y="1032921"/>
            <a:ext cx="0" cy="452642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>
            <a:off x="6270448" y="1039786"/>
            <a:ext cx="0" cy="445777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37 CuadroTexto"/>
          <p:cNvSpPr txBox="1"/>
          <p:nvPr/>
        </p:nvSpPr>
        <p:spPr>
          <a:xfrm>
            <a:off x="8232759" y="1221153"/>
            <a:ext cx="504056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18:45</a:t>
            </a:r>
          </a:p>
        </p:txBody>
      </p:sp>
      <p:cxnSp>
        <p:nvCxnSpPr>
          <p:cNvPr id="25" name="Conector recto 24"/>
          <p:cNvCxnSpPr>
            <a:stCxn id="30" idx="0"/>
          </p:cNvCxnSpPr>
          <p:nvPr/>
        </p:nvCxnSpPr>
        <p:spPr>
          <a:xfrm>
            <a:off x="8447908" y="179899"/>
            <a:ext cx="4" cy="1056154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9 Rectángulo redondeado"/>
          <p:cNvSpPr/>
          <p:nvPr/>
        </p:nvSpPr>
        <p:spPr>
          <a:xfrm>
            <a:off x="7662084" y="396662"/>
            <a:ext cx="785827" cy="643123"/>
          </a:xfrm>
          <a:prstGeom prst="roundRect">
            <a:avLst/>
          </a:prstGeom>
          <a:solidFill>
            <a:srgbClr val="A8CCC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600" dirty="0" smtClean="0">
                <a:solidFill>
                  <a:prstClr val="white"/>
                </a:solidFill>
              </a:rPr>
              <a:t>EoD</a:t>
            </a:r>
            <a:endParaRPr lang="es-ES_tradnl" sz="1600" dirty="0">
              <a:solidFill>
                <a:prstClr val="white"/>
              </a:solidFill>
            </a:endParaRPr>
          </a:p>
        </p:txBody>
      </p:sp>
      <p:sp>
        <p:nvSpPr>
          <p:cNvPr id="27" name="9 Rectángulo redondeado"/>
          <p:cNvSpPr/>
          <p:nvPr/>
        </p:nvSpPr>
        <p:spPr>
          <a:xfrm>
            <a:off x="107506" y="386251"/>
            <a:ext cx="586982" cy="651623"/>
          </a:xfrm>
          <a:prstGeom prst="roundRect">
            <a:avLst/>
          </a:prstGeom>
          <a:solidFill>
            <a:srgbClr val="51958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1400" dirty="0" smtClean="0">
                <a:solidFill>
                  <a:prstClr val="white"/>
                </a:solidFill>
              </a:rPr>
              <a:t>SoD</a:t>
            </a:r>
            <a:endParaRPr lang="es-ES_tradnl" sz="1400" dirty="0">
              <a:solidFill>
                <a:prstClr val="white"/>
              </a:solidFill>
            </a:endParaRPr>
          </a:p>
        </p:txBody>
      </p:sp>
      <p:sp>
        <p:nvSpPr>
          <p:cNvPr id="28" name="9 Rectángulo redondeado"/>
          <p:cNvSpPr/>
          <p:nvPr/>
        </p:nvSpPr>
        <p:spPr>
          <a:xfrm>
            <a:off x="3082643" y="383089"/>
            <a:ext cx="4579442" cy="656696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sz="1600" dirty="0" smtClean="0">
                <a:solidFill>
                  <a:prstClr val="white"/>
                </a:solidFill>
              </a:rPr>
              <a:t>	RTS</a:t>
            </a:r>
          </a:p>
        </p:txBody>
      </p:sp>
      <p:sp>
        <p:nvSpPr>
          <p:cNvPr id="30" name="9 Rectángulo redondeado"/>
          <p:cNvSpPr/>
          <p:nvPr/>
        </p:nvSpPr>
        <p:spPr>
          <a:xfrm rot="5400000">
            <a:off x="4142429" y="-3990303"/>
            <a:ext cx="270552" cy="8340405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500" dirty="0" smtClean="0">
                <a:solidFill>
                  <a:prstClr val="white"/>
                </a:solidFill>
              </a:rPr>
              <a:t>Any further </a:t>
            </a:r>
            <a:r>
              <a:rPr lang="es-ES_tradnl" sz="1500" dirty="0" smtClean="0">
                <a:solidFill>
                  <a:prstClr val="white"/>
                </a:solidFill>
              </a:rPr>
              <a:t>T2S Business Day  (i.e. “D”)</a:t>
            </a:r>
            <a:endParaRPr lang="es-ES_tradnl" sz="1500" dirty="0">
              <a:solidFill>
                <a:prstClr val="white"/>
              </a:solidFill>
            </a:endParaRPr>
          </a:p>
        </p:txBody>
      </p:sp>
      <p:cxnSp>
        <p:nvCxnSpPr>
          <p:cNvPr id="31" name="Conector recto 30"/>
          <p:cNvCxnSpPr/>
          <p:nvPr/>
        </p:nvCxnSpPr>
        <p:spPr>
          <a:xfrm>
            <a:off x="7056276" y="1032921"/>
            <a:ext cx="0" cy="452642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6270448" y="733495"/>
            <a:ext cx="0" cy="445777"/>
          </a:xfrm>
          <a:prstGeom prst="line">
            <a:avLst/>
          </a:prstGeom>
          <a:ln w="25400">
            <a:solidFill>
              <a:schemeClr val="accent1">
                <a:lumMod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37 CuadroTexto"/>
          <p:cNvSpPr txBox="1"/>
          <p:nvPr/>
        </p:nvSpPr>
        <p:spPr>
          <a:xfrm>
            <a:off x="4007601" y="3964421"/>
            <a:ext cx="5022084" cy="65659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ts val="1400"/>
              </a:lnSpc>
              <a:spcBef>
                <a:spcPts val="100"/>
              </a:spcBef>
              <a:buFont typeface="Wingdings" pitchFamily="2" charset="2"/>
              <a:buNone/>
            </a:pPr>
            <a:r>
              <a:rPr lang="en-US" sz="1030" b="1" dirty="0" smtClean="0">
                <a:solidFill>
                  <a:prstClr val="black"/>
                </a:solidFill>
                <a:latin typeface="Arial" pitchFamily="34" charset="0"/>
              </a:rPr>
              <a:t>Starts the computation of new penalties and, after, the recalculation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:</a:t>
            </a:r>
          </a:p>
          <a:p>
            <a:pPr marL="171450" lvl="0" indent="-171450" eaLnBrk="0" hangingPunct="0">
              <a:lnSpc>
                <a:spcPts val="1400"/>
              </a:lnSpc>
              <a:spcBef>
                <a:spcPts val="100"/>
              </a:spcBef>
              <a:buFontTx/>
              <a:buChar char="-"/>
            </a:pP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Computation of new penalties (business day “D-1”)</a:t>
            </a:r>
          </a:p>
          <a:p>
            <a:pPr marL="171450" indent="-171450" eaLnBrk="0" hangingPunct="0">
              <a:lnSpc>
                <a:spcPts val="1400"/>
              </a:lnSpc>
              <a:spcBef>
                <a:spcPts val="100"/>
              </a:spcBef>
              <a:buFontTx/>
              <a:buChar char="-"/>
            </a:pP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Re-calculation </a:t>
            </a:r>
            <a:r>
              <a:rPr lang="en-US" sz="1030" dirty="0">
                <a:solidFill>
                  <a:prstClr val="black"/>
                </a:solidFill>
                <a:latin typeface="Arial" pitchFamily="34" charset="0"/>
              </a:rPr>
              <a:t>of 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existing penalties (that were calculated in former days)</a:t>
            </a:r>
            <a:endParaRPr lang="en-US" sz="103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0" name="9 Rectángulo redondeado"/>
          <p:cNvSpPr/>
          <p:nvPr/>
        </p:nvSpPr>
        <p:spPr>
          <a:xfrm>
            <a:off x="6264166" y="404887"/>
            <a:ext cx="1385397" cy="627595"/>
          </a:xfrm>
          <a:prstGeom prst="roundRect">
            <a:avLst/>
          </a:prstGeom>
          <a:solidFill>
            <a:srgbClr val="6EEA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 dirty="0" smtClean="0">
              <a:solidFill>
                <a:prstClr val="white"/>
              </a:solidFill>
            </a:endParaRPr>
          </a:p>
        </p:txBody>
      </p:sp>
      <p:sp>
        <p:nvSpPr>
          <p:cNvPr id="41" name="9 Rectángulo redondeado"/>
          <p:cNvSpPr/>
          <p:nvPr/>
        </p:nvSpPr>
        <p:spPr>
          <a:xfrm>
            <a:off x="7056276" y="392288"/>
            <a:ext cx="592299" cy="640196"/>
          </a:xfrm>
          <a:prstGeom prst="roundRect">
            <a:avLst/>
          </a:prstGeom>
          <a:solidFill>
            <a:srgbClr val="7EDA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sz="1600" dirty="0" smtClean="0">
              <a:solidFill>
                <a:prstClr val="white"/>
              </a:solidFill>
            </a:endParaRPr>
          </a:p>
        </p:txBody>
      </p:sp>
      <p:sp>
        <p:nvSpPr>
          <p:cNvPr id="42" name="37 CuadroTexto"/>
          <p:cNvSpPr txBox="1"/>
          <p:nvPr/>
        </p:nvSpPr>
        <p:spPr>
          <a:xfrm>
            <a:off x="6228184" y="658912"/>
            <a:ext cx="911489" cy="400110"/>
          </a:xfrm>
          <a:prstGeom prst="rect">
            <a:avLst/>
          </a:prstGeom>
          <a:solidFill>
            <a:schemeClr val="bg1">
              <a:alpha val="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schemeClr val="bg1"/>
                </a:solidFill>
              </a:rPr>
              <a:t>BATM,CBO</a:t>
            </a:r>
            <a:r>
              <a:rPr lang="en-US" sz="1000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</a:p>
          <a:p>
            <a:pPr marL="342900" indent="-342900" algn="ctr" eaLnBrk="0" hangingPunct="0">
              <a:spcBef>
                <a:spcPts val="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schemeClr val="bg1"/>
                </a:solidFill>
                <a:latin typeface="Arial" pitchFamily="34" charset="0"/>
              </a:rPr>
              <a:t>FOPs only</a:t>
            </a:r>
          </a:p>
        </p:txBody>
      </p:sp>
      <p:sp>
        <p:nvSpPr>
          <p:cNvPr id="43" name="37 CuadroTexto"/>
          <p:cNvSpPr txBox="1"/>
          <p:nvPr/>
        </p:nvSpPr>
        <p:spPr>
          <a:xfrm>
            <a:off x="7020272" y="658912"/>
            <a:ext cx="755919" cy="400110"/>
          </a:xfrm>
          <a:prstGeom prst="rect">
            <a:avLst/>
          </a:prstGeom>
          <a:solidFill>
            <a:schemeClr val="bg1">
              <a:alpha val="0"/>
            </a:schemeClr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schemeClr val="bg1"/>
                </a:solidFill>
              </a:rPr>
              <a:t>FOPs </a:t>
            </a:r>
            <a:r>
              <a:rPr lang="en-US" sz="1000" dirty="0">
                <a:solidFill>
                  <a:schemeClr val="bg1"/>
                </a:solidFill>
              </a:rPr>
              <a:t>only </a:t>
            </a:r>
          </a:p>
        </p:txBody>
      </p:sp>
      <p:sp>
        <p:nvSpPr>
          <p:cNvPr id="44" name="37 CuadroTexto"/>
          <p:cNvSpPr txBox="1"/>
          <p:nvPr/>
        </p:nvSpPr>
        <p:spPr>
          <a:xfrm>
            <a:off x="3670874" y="4652737"/>
            <a:ext cx="5455727" cy="47705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ts val="1400"/>
              </a:lnSpc>
              <a:spcBef>
                <a:spcPts val="200"/>
              </a:spcBef>
            </a:pP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- Static Data processing of reference data for </a:t>
            </a:r>
            <a:r>
              <a:rPr lang="en-US" sz="1030" dirty="0">
                <a:solidFill>
                  <a:prstClr val="black"/>
                </a:solidFill>
                <a:latin typeface="Arial" pitchFamily="34" charset="0"/>
              </a:rPr>
              <a:t>the 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computation and recalculation</a:t>
            </a:r>
          </a:p>
          <a:p>
            <a:pPr eaLnBrk="0" hangingPunct="0">
              <a:lnSpc>
                <a:spcPts val="1400"/>
              </a:lnSpc>
              <a:spcBef>
                <a:spcPts val="200"/>
              </a:spcBef>
            </a:pP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- LCMM processing of penalty Modification requests received not yet processed</a:t>
            </a:r>
            <a:endParaRPr lang="en-US" sz="1030" dirty="0">
              <a:solidFill>
                <a:prstClr val="black"/>
              </a:solidFill>
              <a:latin typeface="Arial" pitchFamily="34" charset="0"/>
            </a:endParaRPr>
          </a:p>
        </p:txBody>
      </p:sp>
      <p:cxnSp>
        <p:nvCxnSpPr>
          <p:cNvPr id="45" name="Conector recto de flecha 44"/>
          <p:cNvCxnSpPr/>
          <p:nvPr/>
        </p:nvCxnSpPr>
        <p:spPr>
          <a:xfrm>
            <a:off x="3560120" y="4165989"/>
            <a:ext cx="360040" cy="0"/>
          </a:xfrm>
          <a:prstGeom prst="straightConnector1">
            <a:avLst/>
          </a:prstGeom>
          <a:ln w="38100"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errar llave 46"/>
          <p:cNvSpPr/>
          <p:nvPr/>
        </p:nvSpPr>
        <p:spPr>
          <a:xfrm rot="5400000">
            <a:off x="2164688" y="2590274"/>
            <a:ext cx="319502" cy="2473710"/>
          </a:xfrm>
          <a:prstGeom prst="rightBrace">
            <a:avLst>
              <a:gd name="adj1" fmla="val 38369"/>
              <a:gd name="adj2" fmla="val 50000"/>
            </a:avLst>
          </a:prstGeom>
          <a:ln w="28575">
            <a:solidFill>
              <a:srgbClr val="176765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0" name="37 CuadroTexto"/>
          <p:cNvSpPr txBox="1"/>
          <p:nvPr/>
        </p:nvSpPr>
        <p:spPr>
          <a:xfrm>
            <a:off x="5796621" y="1198358"/>
            <a:ext cx="911489" cy="5509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latin typeface="Arial" pitchFamily="34" charset="0"/>
              </a:rPr>
              <a:t>16:00</a:t>
            </a:r>
          </a:p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900" dirty="0" smtClean="0">
                <a:latin typeface="Arial" pitchFamily="34" charset="0"/>
              </a:rPr>
              <a:t>DVP </a:t>
            </a:r>
          </a:p>
          <a:p>
            <a:pPr marL="342900" indent="-342900" algn="ctr" eaLnBrk="0" hangingPunct="0">
              <a:spcBef>
                <a:spcPts val="0"/>
              </a:spcBef>
              <a:buFont typeface="Wingdings" pitchFamily="2" charset="2"/>
              <a:buNone/>
            </a:pPr>
            <a:r>
              <a:rPr lang="en-US" sz="900" dirty="0" smtClean="0">
                <a:latin typeface="Arial" pitchFamily="34" charset="0"/>
              </a:rPr>
              <a:t>cut-off</a:t>
            </a:r>
          </a:p>
        </p:txBody>
      </p:sp>
      <p:sp>
        <p:nvSpPr>
          <p:cNvPr id="6" name="37 CuadroTexto"/>
          <p:cNvSpPr txBox="1"/>
          <p:nvPr/>
        </p:nvSpPr>
        <p:spPr>
          <a:xfrm>
            <a:off x="7242192" y="1206132"/>
            <a:ext cx="911489" cy="5509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18:00</a:t>
            </a:r>
          </a:p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900" dirty="0" smtClean="0">
                <a:latin typeface="Arial" pitchFamily="34" charset="0"/>
              </a:rPr>
              <a:t>FOP</a:t>
            </a:r>
          </a:p>
          <a:p>
            <a:pPr algn="ctr" eaLnBrk="0" hangingPunct="0">
              <a:spcBef>
                <a:spcPts val="0"/>
              </a:spcBef>
              <a:buFont typeface="Wingdings" pitchFamily="2" charset="2"/>
              <a:buNone/>
            </a:pPr>
            <a:r>
              <a:rPr lang="en-US" sz="900" dirty="0" smtClean="0">
                <a:latin typeface="Arial" pitchFamily="34" charset="0"/>
              </a:rPr>
              <a:t> cut-off</a:t>
            </a:r>
          </a:p>
        </p:txBody>
      </p:sp>
      <p:sp>
        <p:nvSpPr>
          <p:cNvPr id="29" name="37 CuadroTexto"/>
          <p:cNvSpPr txBox="1"/>
          <p:nvPr/>
        </p:nvSpPr>
        <p:spPr>
          <a:xfrm>
            <a:off x="6578308" y="1196752"/>
            <a:ext cx="911489" cy="5509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latin typeface="Arial" pitchFamily="34" charset="0"/>
              </a:rPr>
              <a:t>17:40</a:t>
            </a:r>
          </a:p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900" dirty="0"/>
              <a:t>BATM/CBO</a:t>
            </a:r>
            <a:r>
              <a:rPr lang="en-US" sz="900" dirty="0" smtClean="0">
                <a:latin typeface="Arial" pitchFamily="34" charset="0"/>
              </a:rPr>
              <a:t> </a:t>
            </a:r>
          </a:p>
          <a:p>
            <a:pPr marL="342900" indent="-342900" algn="ctr" eaLnBrk="0" hangingPunct="0">
              <a:spcBef>
                <a:spcPts val="0"/>
              </a:spcBef>
              <a:buFont typeface="Wingdings" pitchFamily="2" charset="2"/>
              <a:buNone/>
            </a:pPr>
            <a:r>
              <a:rPr lang="en-US" sz="900" dirty="0" smtClean="0">
                <a:latin typeface="Arial" pitchFamily="34" charset="0"/>
              </a:rPr>
              <a:t>cut-off</a:t>
            </a:r>
          </a:p>
        </p:txBody>
      </p:sp>
      <p:sp>
        <p:nvSpPr>
          <p:cNvPr id="59" name="37 CuadroTexto"/>
          <p:cNvSpPr txBox="1"/>
          <p:nvPr/>
        </p:nvSpPr>
        <p:spPr>
          <a:xfrm>
            <a:off x="7268" y="2285919"/>
            <a:ext cx="3628522" cy="1038554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85725" indent="-85725" eaLnBrk="0" hangingPunct="0">
              <a:lnSpc>
                <a:spcPts val="1400"/>
              </a:lnSpc>
              <a:spcBef>
                <a:spcPct val="20000"/>
              </a:spcBef>
              <a:buFontTx/>
              <a:buChar char="-"/>
            </a:pPr>
            <a:r>
              <a:rPr lang="en-US" sz="1030" dirty="0">
                <a:solidFill>
                  <a:prstClr val="black"/>
                </a:solidFill>
                <a:latin typeface="Arial" pitchFamily="34" charset="0"/>
              </a:rPr>
              <a:t>Loading (sending)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 of new securities (creation) and their related “securities subject to penalties” information</a:t>
            </a:r>
          </a:p>
          <a:p>
            <a:pPr marL="85725" indent="-85725" eaLnBrk="0" hangingPunct="0">
              <a:lnSpc>
                <a:spcPts val="1400"/>
              </a:lnSpc>
              <a:spcBef>
                <a:spcPct val="20000"/>
              </a:spcBef>
              <a:buFontTx/>
              <a:buChar char="-"/>
            </a:pP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Loading </a:t>
            </a:r>
            <a:r>
              <a:rPr lang="en-US" sz="1030" dirty="0">
                <a:solidFill>
                  <a:prstClr val="black"/>
                </a:solidFill>
                <a:latin typeface="Arial" pitchFamily="34" charset="0"/>
              </a:rPr>
              <a:t>(sending) of updates on historic 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(former) prices or </a:t>
            </a:r>
            <a:r>
              <a:rPr lang="en-US" sz="1030" dirty="0">
                <a:solidFill>
                  <a:prstClr val="black"/>
                </a:solidFill>
                <a:latin typeface="Arial" pitchFamily="34" charset="0"/>
              </a:rPr>
              <a:t>updates on 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former securities </a:t>
            </a:r>
            <a:r>
              <a:rPr lang="en-US" sz="1030" dirty="0">
                <a:solidFill>
                  <a:prstClr val="black"/>
                </a:solidFill>
                <a:latin typeface="Arial" pitchFamily="34" charset="0"/>
              </a:rPr>
              <a:t>subject to penalties  </a:t>
            </a:r>
            <a:endParaRPr lang="en-US" sz="1030" dirty="0" smtClean="0">
              <a:solidFill>
                <a:prstClr val="black"/>
              </a:solidFill>
              <a:latin typeface="Arial" pitchFamily="34" charset="0"/>
            </a:endParaRPr>
          </a:p>
          <a:p>
            <a:pPr marL="85725" indent="-85725" eaLnBrk="0" hangingPunct="0">
              <a:lnSpc>
                <a:spcPts val="1400"/>
              </a:lnSpc>
              <a:spcBef>
                <a:spcPct val="20000"/>
              </a:spcBef>
              <a:buFontTx/>
              <a:buChar char="-"/>
            </a:pP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Loading (sending) of penalty modification request</a:t>
            </a:r>
            <a:endParaRPr lang="en-US" sz="103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8" name="37 CuadroTexto"/>
          <p:cNvSpPr txBox="1"/>
          <p:nvPr/>
        </p:nvSpPr>
        <p:spPr>
          <a:xfrm>
            <a:off x="2231746" y="1196752"/>
            <a:ext cx="504056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03:00</a:t>
            </a:r>
          </a:p>
        </p:txBody>
      </p:sp>
      <p:sp>
        <p:nvSpPr>
          <p:cNvPr id="19" name="37 CuadroTexto"/>
          <p:cNvSpPr txBox="1"/>
          <p:nvPr/>
        </p:nvSpPr>
        <p:spPr>
          <a:xfrm>
            <a:off x="2843808" y="1196752"/>
            <a:ext cx="504056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05:00</a:t>
            </a:r>
          </a:p>
        </p:txBody>
      </p:sp>
      <p:cxnSp>
        <p:nvCxnSpPr>
          <p:cNvPr id="37" name="Conector recto de flecha 36"/>
          <p:cNvCxnSpPr>
            <a:stCxn id="62" idx="2"/>
          </p:cNvCxnSpPr>
          <p:nvPr/>
        </p:nvCxnSpPr>
        <p:spPr>
          <a:xfrm flipH="1">
            <a:off x="4192018" y="1370965"/>
            <a:ext cx="16832" cy="2615915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37 CuadroTexto"/>
          <p:cNvSpPr txBox="1"/>
          <p:nvPr/>
        </p:nvSpPr>
        <p:spPr>
          <a:xfrm>
            <a:off x="1331640" y="1202405"/>
            <a:ext cx="783904" cy="523220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00:00 </a:t>
            </a:r>
          </a:p>
          <a:p>
            <a:pPr algn="ctr" eaLnBrk="0" hangingPunct="0">
              <a:spcBef>
                <a:spcPts val="0"/>
              </a:spcBef>
              <a:buFont typeface="Wingdings" pitchFamily="2" charset="2"/>
              <a:buNone/>
            </a:pPr>
            <a:r>
              <a:rPr lang="en-US" sz="850" dirty="0" smtClean="0">
                <a:solidFill>
                  <a:prstClr val="black"/>
                </a:solidFill>
                <a:latin typeface="Arial" pitchFamily="34" charset="0"/>
              </a:rPr>
              <a:t>(UDFS indication)</a:t>
            </a:r>
            <a:endParaRPr lang="en-US" sz="850" dirty="0">
              <a:solidFill>
                <a:prstClr val="black"/>
              </a:solidFill>
              <a:latin typeface="Arial" pitchFamily="34" charset="0"/>
            </a:endParaRPr>
          </a:p>
        </p:txBody>
      </p:sp>
      <p:cxnSp>
        <p:nvCxnSpPr>
          <p:cNvPr id="46" name="Conector recto de flecha 45"/>
          <p:cNvCxnSpPr/>
          <p:nvPr/>
        </p:nvCxnSpPr>
        <p:spPr>
          <a:xfrm flipH="1">
            <a:off x="3897538" y="4165989"/>
            <a:ext cx="2888" cy="48687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37 CuadroTexto"/>
          <p:cNvSpPr txBox="1"/>
          <p:nvPr/>
        </p:nvSpPr>
        <p:spPr>
          <a:xfrm>
            <a:off x="827584" y="3461226"/>
            <a:ext cx="504056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solidFill>
                  <a:prstClr val="black"/>
                </a:solidFill>
                <a:latin typeface="Arial" pitchFamily="34" charset="0"/>
              </a:rPr>
              <a:t>22:00</a:t>
            </a:r>
          </a:p>
        </p:txBody>
      </p:sp>
      <p:sp>
        <p:nvSpPr>
          <p:cNvPr id="61" name="37 CuadroTexto"/>
          <p:cNvSpPr txBox="1"/>
          <p:nvPr/>
        </p:nvSpPr>
        <p:spPr>
          <a:xfrm>
            <a:off x="3308377" y="1124744"/>
            <a:ext cx="543543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b="1" dirty="0" smtClean="0">
                <a:latin typeface="Arial" pitchFamily="34" charset="0"/>
              </a:rPr>
              <a:t>07:30</a:t>
            </a:r>
          </a:p>
        </p:txBody>
      </p:sp>
      <p:sp>
        <p:nvSpPr>
          <p:cNvPr id="62" name="37 CuadroTexto"/>
          <p:cNvSpPr txBox="1"/>
          <p:nvPr/>
        </p:nvSpPr>
        <p:spPr>
          <a:xfrm>
            <a:off x="3923928" y="1124744"/>
            <a:ext cx="569843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b="1" dirty="0" smtClean="0">
                <a:latin typeface="Arial" pitchFamily="34" charset="0"/>
              </a:rPr>
              <a:t>08:30</a:t>
            </a:r>
          </a:p>
        </p:txBody>
      </p:sp>
      <p:cxnSp>
        <p:nvCxnSpPr>
          <p:cNvPr id="38" name="Conector recto de flecha 37"/>
          <p:cNvCxnSpPr/>
          <p:nvPr/>
        </p:nvCxnSpPr>
        <p:spPr>
          <a:xfrm>
            <a:off x="24418" y="1118905"/>
            <a:ext cx="8772426" cy="1"/>
          </a:xfrm>
          <a:prstGeom prst="straightConnector1">
            <a:avLst/>
          </a:prstGeom>
          <a:ln w="38100">
            <a:solidFill>
              <a:schemeClr val="accent1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37 CuadroTexto"/>
          <p:cNvSpPr txBox="1"/>
          <p:nvPr/>
        </p:nvSpPr>
        <p:spPr>
          <a:xfrm>
            <a:off x="5177124" y="1782727"/>
            <a:ext cx="3928047" cy="451406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ts val="1400"/>
              </a:lnSpc>
              <a:spcBef>
                <a:spcPts val="0"/>
              </a:spcBef>
            </a:pPr>
            <a:r>
              <a:rPr lang="en-US" sz="1030" b="1" dirty="0" smtClean="0">
                <a:solidFill>
                  <a:prstClr val="black"/>
                </a:solidFill>
                <a:latin typeface="Arial" pitchFamily="34" charset="0"/>
              </a:rPr>
              <a:t>Monthly reporting of aggregated amounts 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(only on the 14</a:t>
            </a:r>
            <a:r>
              <a:rPr lang="en-US" sz="1030" baseline="30000" dirty="0" smtClean="0">
                <a:solidFill>
                  <a:prstClr val="black"/>
                </a:solidFill>
                <a:latin typeface="Arial" pitchFamily="34" charset="0"/>
              </a:rPr>
              <a:t>th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 business day of the month) 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  <a:sym typeface="Wingdings" panose="05000000000000000000" pitchFamily="2" charset="2"/>
              </a:rPr>
              <a:t> T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o be completed by 12:45</a:t>
            </a:r>
            <a:endParaRPr lang="en-US" sz="1030" b="1" dirty="0">
              <a:solidFill>
                <a:srgbClr val="FF0000"/>
              </a:solidFill>
              <a:latin typeface="Arial" pitchFamily="34" charset="0"/>
            </a:endParaRPr>
          </a:p>
        </p:txBody>
      </p:sp>
      <p:cxnSp>
        <p:nvCxnSpPr>
          <p:cNvPr id="79" name="Conector recto de flecha 78"/>
          <p:cNvCxnSpPr/>
          <p:nvPr/>
        </p:nvCxnSpPr>
        <p:spPr>
          <a:xfrm flipH="1">
            <a:off x="4503853" y="2405034"/>
            <a:ext cx="1" cy="608334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37 CuadroTexto"/>
          <p:cNvSpPr txBox="1"/>
          <p:nvPr/>
        </p:nvSpPr>
        <p:spPr>
          <a:xfrm>
            <a:off x="5063360" y="1166555"/>
            <a:ext cx="569843" cy="246221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marL="342900" indent="-342900"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1000" dirty="0" smtClean="0">
                <a:latin typeface="Arial" pitchFamily="34" charset="0"/>
              </a:rPr>
              <a:t>12:</a:t>
            </a:r>
            <a:r>
              <a:rPr lang="en-US" sz="1000" dirty="0">
                <a:latin typeface="Arial" pitchFamily="34" charset="0"/>
              </a:rPr>
              <a:t>0</a:t>
            </a:r>
            <a:r>
              <a:rPr lang="en-US" sz="1000" dirty="0" smtClean="0">
                <a:latin typeface="Arial" pitchFamily="34" charset="0"/>
              </a:rPr>
              <a:t>0</a:t>
            </a:r>
          </a:p>
        </p:txBody>
      </p:sp>
      <p:sp>
        <p:nvSpPr>
          <p:cNvPr id="58" name="37 CuadroTexto"/>
          <p:cNvSpPr txBox="1"/>
          <p:nvPr/>
        </p:nvSpPr>
        <p:spPr>
          <a:xfrm>
            <a:off x="3110808" y="5144480"/>
            <a:ext cx="6033192" cy="1208023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ts val="1400"/>
              </a:lnSpc>
              <a:spcBef>
                <a:spcPct val="20000"/>
              </a:spcBef>
              <a:buFont typeface="Wingdings" pitchFamily="2" charset="2"/>
              <a:buNone/>
            </a:pPr>
            <a:r>
              <a:rPr lang="en-US" sz="1020" b="1" dirty="0" smtClean="0">
                <a:solidFill>
                  <a:prstClr val="black"/>
                </a:solidFill>
                <a:latin typeface="Arial" pitchFamily="34" charset="0"/>
              </a:rPr>
              <a:t>7:30 - Deadline for provision of</a:t>
            </a:r>
            <a:r>
              <a:rPr lang="en-US" sz="1020" dirty="0" smtClean="0">
                <a:solidFill>
                  <a:prstClr val="black"/>
                </a:solidFill>
                <a:latin typeface="Arial" pitchFamily="34" charset="0"/>
              </a:rPr>
              <a:t>:</a:t>
            </a:r>
          </a:p>
          <a:p>
            <a:pPr marL="171450" indent="-171450" eaLnBrk="0" hangingPunct="0">
              <a:lnSpc>
                <a:spcPts val="1400"/>
              </a:lnSpc>
              <a:spcBef>
                <a:spcPts val="0"/>
              </a:spcBef>
              <a:buFontTx/>
              <a:buChar char="-"/>
            </a:pPr>
            <a:r>
              <a:rPr lang="en-US" sz="1020" dirty="0" smtClean="0">
                <a:solidFill>
                  <a:prstClr val="black"/>
                </a:solidFill>
                <a:latin typeface="Arial" pitchFamily="34" charset="0"/>
              </a:rPr>
              <a:t>Reference data for computation of new </a:t>
            </a:r>
            <a:r>
              <a:rPr lang="en-US" sz="1020" dirty="0">
                <a:solidFill>
                  <a:prstClr val="black"/>
                </a:solidFill>
                <a:latin typeface="Arial" pitchFamily="34" charset="0"/>
              </a:rPr>
              <a:t>penalties </a:t>
            </a:r>
            <a:r>
              <a:rPr lang="en-US" sz="1020" dirty="0" smtClean="0">
                <a:solidFill>
                  <a:prstClr val="black"/>
                </a:solidFill>
                <a:latin typeface="Arial" pitchFamily="34" charset="0"/>
              </a:rPr>
              <a:t>(penalties </a:t>
            </a:r>
            <a:r>
              <a:rPr lang="en-US" sz="1020" dirty="0">
                <a:solidFill>
                  <a:prstClr val="black"/>
                </a:solidFill>
                <a:latin typeface="Arial" pitchFamily="34" charset="0"/>
              </a:rPr>
              <a:t>of previous business day “D-1</a:t>
            </a:r>
            <a:r>
              <a:rPr lang="en-US" sz="1020" dirty="0" smtClean="0">
                <a:solidFill>
                  <a:prstClr val="black"/>
                </a:solidFill>
                <a:latin typeface="Arial" pitchFamily="34" charset="0"/>
              </a:rPr>
              <a:t>”)</a:t>
            </a:r>
          </a:p>
          <a:p>
            <a:pPr marL="171450" indent="-171450" eaLnBrk="0" hangingPunct="0">
              <a:lnSpc>
                <a:spcPts val="1400"/>
              </a:lnSpc>
              <a:spcBef>
                <a:spcPts val="0"/>
              </a:spcBef>
              <a:buFontTx/>
              <a:buChar char="-"/>
            </a:pPr>
            <a:r>
              <a:rPr lang="en-US" sz="1020" dirty="0" smtClean="0">
                <a:solidFill>
                  <a:prstClr val="black"/>
                </a:solidFill>
                <a:latin typeface="Arial" pitchFamily="34" charset="0"/>
              </a:rPr>
              <a:t>Updates of reference data for days before the previous business day (updates on historic data)</a:t>
            </a:r>
          </a:p>
          <a:p>
            <a:pPr marL="171450" indent="-171450" eaLnBrk="0" hangingPunct="0">
              <a:lnSpc>
                <a:spcPts val="1400"/>
              </a:lnSpc>
              <a:spcBef>
                <a:spcPts val="0"/>
              </a:spcBef>
              <a:spcAft>
                <a:spcPts val="200"/>
              </a:spcAft>
              <a:buFontTx/>
              <a:buChar char="-"/>
            </a:pPr>
            <a:r>
              <a:rPr lang="en-US" sz="1020" dirty="0" smtClean="0">
                <a:solidFill>
                  <a:prstClr val="black"/>
                </a:solidFill>
                <a:latin typeface="Arial" pitchFamily="34" charset="0"/>
              </a:rPr>
              <a:t>Modification requests for existing penalties</a:t>
            </a:r>
          </a:p>
          <a:p>
            <a:pPr algn="just" eaLnBrk="0" hangingPunct="0">
              <a:lnSpc>
                <a:spcPts val="1400"/>
              </a:lnSpc>
              <a:spcBef>
                <a:spcPts val="0"/>
              </a:spcBef>
            </a:pPr>
            <a:r>
              <a:rPr lang="en-US" sz="1020" b="1" dirty="0">
                <a:solidFill>
                  <a:prstClr val="black"/>
                </a:solidFill>
                <a:latin typeface="Arial" pitchFamily="34" charset="0"/>
              </a:rPr>
              <a:t>Note</a:t>
            </a:r>
            <a:r>
              <a:rPr lang="en-US" sz="1020" dirty="0">
                <a:solidFill>
                  <a:prstClr val="black"/>
                </a:solidFill>
                <a:latin typeface="Arial" pitchFamily="34" charset="0"/>
              </a:rPr>
              <a:t>: If data is submitted after the </a:t>
            </a:r>
            <a:r>
              <a:rPr lang="en-US" sz="1020" dirty="0" smtClean="0">
                <a:solidFill>
                  <a:prstClr val="black"/>
                </a:solidFill>
                <a:latin typeface="Arial" pitchFamily="34" charset="0"/>
              </a:rPr>
              <a:t>deadline, </a:t>
            </a:r>
            <a:r>
              <a:rPr lang="en-US" sz="1020" dirty="0">
                <a:solidFill>
                  <a:prstClr val="black"/>
                </a:solidFill>
                <a:latin typeface="Arial" pitchFamily="34" charset="0"/>
              </a:rPr>
              <a:t>it will not be considered </a:t>
            </a:r>
            <a:r>
              <a:rPr lang="en-US" sz="1020" dirty="0" smtClean="0">
                <a:solidFill>
                  <a:prstClr val="black"/>
                </a:solidFill>
                <a:latin typeface="Arial" pitchFamily="34" charset="0"/>
              </a:rPr>
              <a:t>in the computation </a:t>
            </a:r>
            <a:r>
              <a:rPr lang="en-US" sz="1020" dirty="0">
                <a:solidFill>
                  <a:prstClr val="black"/>
                </a:solidFill>
                <a:latin typeface="Arial" pitchFamily="34" charset="0"/>
              </a:rPr>
              <a:t>and recalculation processes performed in </a:t>
            </a:r>
            <a:r>
              <a:rPr lang="en-US" sz="1020" dirty="0" smtClean="0">
                <a:solidFill>
                  <a:prstClr val="black"/>
                </a:solidFill>
                <a:latin typeface="Arial" pitchFamily="34" charset="0"/>
              </a:rPr>
              <a:t>business day “D”</a:t>
            </a:r>
            <a:endParaRPr lang="en-US" sz="102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3" name="37 CuadroTexto"/>
          <p:cNvSpPr txBox="1"/>
          <p:nvPr/>
        </p:nvSpPr>
        <p:spPr>
          <a:xfrm>
            <a:off x="32163" y="6304002"/>
            <a:ext cx="9073008" cy="553998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just" eaLnBrk="0" hangingPunct="0">
              <a:lnSpc>
                <a:spcPts val="12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en-US" sz="900" i="1" dirty="0">
                <a:solidFill>
                  <a:prstClr val="black"/>
                </a:solidFill>
                <a:latin typeface="Arial" pitchFamily="34" charset="0"/>
              </a:rPr>
              <a:t>Note: </a:t>
            </a:r>
            <a:r>
              <a:rPr lang="en-US" sz="900" i="1" dirty="0">
                <a:latin typeface="Arial" pitchFamily="34" charset="0"/>
              </a:rPr>
              <a:t>It won´t be possible for the users to query penalties or send penalties modification request (U2A), neither during the Maintenance </a:t>
            </a:r>
            <a:r>
              <a:rPr lang="en-US" sz="900" dirty="0">
                <a:latin typeface="Arial" pitchFamily="34" charset="0"/>
              </a:rPr>
              <a:t>Window (MW)</a:t>
            </a:r>
            <a:r>
              <a:rPr lang="en-US" sz="900" i="1" dirty="0">
                <a:latin typeface="Arial" pitchFamily="34" charset="0"/>
              </a:rPr>
              <a:t>, nor </a:t>
            </a:r>
            <a:r>
              <a:rPr lang="en-GB" sz="900" i="1" dirty="0"/>
              <a:t>between events PMDD (</a:t>
            </a:r>
            <a:r>
              <a:rPr lang="en-US" sz="900" i="1" dirty="0"/>
              <a:t>Penalty Mechanism- Deadline provision of Data) </a:t>
            </a:r>
            <a:r>
              <a:rPr lang="en-GB" sz="900" i="1" dirty="0"/>
              <a:t>and PMRR (</a:t>
            </a:r>
            <a:r>
              <a:rPr lang="en-US" sz="900" i="1" dirty="0"/>
              <a:t>Penalty Mechanism- Restart GUI and Restart processing penalty modification requests</a:t>
            </a:r>
            <a:r>
              <a:rPr lang="en-GB" sz="900" i="1" dirty="0"/>
              <a:t>), whose indicative timing are 7:30 to 11:00 respectively</a:t>
            </a:r>
            <a:r>
              <a:rPr lang="en-US" sz="900" i="1" dirty="0">
                <a:latin typeface="Arial" pitchFamily="34" charset="0"/>
              </a:rPr>
              <a:t>. </a:t>
            </a:r>
            <a:r>
              <a:rPr lang="en-US" sz="900" i="1" dirty="0" smtClean="0">
                <a:latin typeface="Arial" pitchFamily="34" charset="0"/>
              </a:rPr>
              <a:t>Also during these </a:t>
            </a:r>
            <a:r>
              <a:rPr lang="en-US" sz="900" i="1" dirty="0" smtClean="0">
                <a:solidFill>
                  <a:prstClr val="black"/>
                </a:solidFill>
                <a:latin typeface="Arial" pitchFamily="34" charset="0"/>
              </a:rPr>
              <a:t>periods, A2A penalty modification requests received will be queued (not processed)</a:t>
            </a:r>
            <a:endParaRPr lang="en-US" sz="900" i="1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4" name="Cerrar llave 63"/>
          <p:cNvSpPr/>
          <p:nvPr/>
        </p:nvSpPr>
        <p:spPr>
          <a:xfrm rot="5400000">
            <a:off x="1634402" y="378857"/>
            <a:ext cx="319502" cy="3539470"/>
          </a:xfrm>
          <a:prstGeom prst="rightBrace">
            <a:avLst>
              <a:gd name="adj1" fmla="val 49703"/>
              <a:gd name="adj2" fmla="val 50000"/>
            </a:avLst>
          </a:prstGeom>
          <a:ln w="28575">
            <a:solidFill>
              <a:srgbClr val="176765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34" name="Conector recto de flecha 33"/>
          <p:cNvCxnSpPr>
            <a:stCxn id="61" idx="2"/>
          </p:cNvCxnSpPr>
          <p:nvPr/>
        </p:nvCxnSpPr>
        <p:spPr>
          <a:xfrm flipH="1">
            <a:off x="3552173" y="1370965"/>
            <a:ext cx="27976" cy="3773107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37 CuadroTexto"/>
          <p:cNvSpPr txBox="1"/>
          <p:nvPr/>
        </p:nvSpPr>
        <p:spPr>
          <a:xfrm>
            <a:off x="4764047" y="2302300"/>
            <a:ext cx="4379953" cy="63094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ts val="1400"/>
              </a:lnSpc>
              <a:spcBef>
                <a:spcPct val="20000"/>
              </a:spcBef>
            </a:pPr>
            <a:r>
              <a:rPr lang="en-US" sz="1030" b="1" dirty="0" smtClean="0">
                <a:solidFill>
                  <a:prstClr val="black"/>
                </a:solidFill>
                <a:latin typeface="Arial" pitchFamily="34" charset="0"/>
              </a:rPr>
              <a:t>End of Appeal Period Process 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(only on the 13</a:t>
            </a:r>
            <a:r>
              <a:rPr lang="en-US" sz="1030" baseline="30000" dirty="0" smtClean="0">
                <a:solidFill>
                  <a:prstClr val="black"/>
                </a:solidFill>
                <a:latin typeface="Arial" pitchFamily="34" charset="0"/>
              </a:rPr>
              <a:t>th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 business day of the month</a:t>
            </a:r>
            <a:r>
              <a:rPr lang="en-US" sz="1100" dirty="0" smtClean="0">
                <a:solidFill>
                  <a:srgbClr val="FF0000"/>
                </a:solidFill>
                <a:latin typeface="Arial" pitchFamily="34" charset="0"/>
              </a:rPr>
              <a:t>***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) 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  <a:sym typeface="Wingdings" panose="05000000000000000000" pitchFamily="2" charset="2"/>
              </a:rPr>
              <a:t> Once finished T2S starts with the calculation of the m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onthly aggregated </a:t>
            </a:r>
            <a:r>
              <a:rPr lang="en-US" sz="1030" dirty="0">
                <a:solidFill>
                  <a:prstClr val="black"/>
                </a:solidFill>
                <a:latin typeface="Arial" pitchFamily="34" charset="0"/>
              </a:rPr>
              <a:t>amounts 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to be reported on the </a:t>
            </a:r>
            <a:r>
              <a:rPr lang="en-US" sz="1030" dirty="0">
                <a:solidFill>
                  <a:prstClr val="black"/>
                </a:solidFill>
                <a:latin typeface="Arial" pitchFamily="34" charset="0"/>
              </a:rPr>
              <a:t>14</a:t>
            </a:r>
            <a:r>
              <a:rPr lang="en-US" sz="1030" baseline="30000" dirty="0">
                <a:solidFill>
                  <a:prstClr val="black"/>
                </a:solidFill>
                <a:latin typeface="Arial" pitchFamily="34" charset="0"/>
              </a:rPr>
              <a:t>th </a:t>
            </a:r>
            <a:r>
              <a:rPr lang="en-US" sz="1030" dirty="0" smtClean="0">
                <a:solidFill>
                  <a:prstClr val="black"/>
                </a:solidFill>
                <a:latin typeface="Arial" pitchFamily="34" charset="0"/>
              </a:rPr>
              <a:t>business day</a:t>
            </a:r>
            <a:endParaRPr lang="en-US" sz="1030" dirty="0">
              <a:solidFill>
                <a:srgbClr val="FF0000"/>
              </a:solidFill>
              <a:latin typeface="Arial" pitchFamily="34" charset="0"/>
            </a:endParaRPr>
          </a:p>
        </p:txBody>
      </p:sp>
      <p:cxnSp>
        <p:nvCxnSpPr>
          <p:cNvPr id="78" name="Conector recto de flecha 77"/>
          <p:cNvCxnSpPr/>
          <p:nvPr/>
        </p:nvCxnSpPr>
        <p:spPr>
          <a:xfrm>
            <a:off x="4211960" y="2414350"/>
            <a:ext cx="583786" cy="2273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ector recto de flecha 70"/>
          <p:cNvCxnSpPr>
            <a:stCxn id="82" idx="2"/>
          </p:cNvCxnSpPr>
          <p:nvPr/>
        </p:nvCxnSpPr>
        <p:spPr>
          <a:xfrm>
            <a:off x="5348282" y="1412776"/>
            <a:ext cx="8544" cy="403250"/>
          </a:xfrm>
          <a:prstGeom prst="straightConnector1">
            <a:avLst/>
          </a:prstGeom>
          <a:ln w="38100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37 CuadroTexto"/>
          <p:cNvSpPr txBox="1"/>
          <p:nvPr/>
        </p:nvSpPr>
        <p:spPr>
          <a:xfrm>
            <a:off x="8039854" y="1397100"/>
            <a:ext cx="856713" cy="369332"/>
          </a:xfrm>
          <a:prstGeom prst="rect">
            <a:avLst/>
          </a:prstGeom>
          <a:solidFill>
            <a:schemeClr val="bg1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20000"/>
              </a:spcBef>
              <a:buFont typeface="Wingdings" pitchFamily="2" charset="2"/>
              <a:buNone/>
            </a:pPr>
            <a:r>
              <a:rPr lang="en-US" sz="900" dirty="0" smtClean="0">
                <a:solidFill>
                  <a:prstClr val="black"/>
                </a:solidFill>
                <a:latin typeface="Arial" pitchFamily="34" charset="0"/>
              </a:rPr>
              <a:t>Change of business day</a:t>
            </a:r>
          </a:p>
        </p:txBody>
      </p:sp>
      <p:sp>
        <p:nvSpPr>
          <p:cNvPr id="94" name="37 CuadroTexto"/>
          <p:cNvSpPr txBox="1"/>
          <p:nvPr/>
        </p:nvSpPr>
        <p:spPr>
          <a:xfrm>
            <a:off x="32164" y="5373216"/>
            <a:ext cx="2883652" cy="630942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eaLnBrk="0" hangingPunct="0">
              <a:lnSpc>
                <a:spcPts val="1400"/>
              </a:lnSpc>
              <a:spcBef>
                <a:spcPct val="20000"/>
              </a:spcBef>
            </a:pPr>
            <a:r>
              <a:rPr lang="en-US" sz="1020" dirty="0" smtClean="0">
                <a:solidFill>
                  <a:srgbClr val="FF0000"/>
                </a:solidFill>
                <a:latin typeface="Arial" pitchFamily="34" charset="0"/>
              </a:rPr>
              <a:t>*** In February 2022, the End of Appeal Period Process will be performed on the 1</a:t>
            </a:r>
            <a:r>
              <a:rPr lang="en-US" sz="1020" baseline="30000" dirty="0" smtClean="0">
                <a:solidFill>
                  <a:srgbClr val="FF0000"/>
                </a:solidFill>
                <a:latin typeface="Arial" pitchFamily="34" charset="0"/>
              </a:rPr>
              <a:t>st</a:t>
            </a:r>
            <a:r>
              <a:rPr lang="en-US" sz="1020" dirty="0" smtClean="0">
                <a:solidFill>
                  <a:srgbClr val="FF0000"/>
                </a:solidFill>
                <a:latin typeface="Arial" pitchFamily="34" charset="0"/>
              </a:rPr>
              <a:t> business day of the month (instead of the 13</a:t>
            </a:r>
            <a:r>
              <a:rPr lang="en-US" sz="1020" baseline="30000" dirty="0" smtClean="0">
                <a:solidFill>
                  <a:srgbClr val="FF0000"/>
                </a:solidFill>
                <a:latin typeface="Arial" pitchFamily="34" charset="0"/>
              </a:rPr>
              <a:t>th</a:t>
            </a:r>
            <a:r>
              <a:rPr lang="en-US" sz="1020" dirty="0">
                <a:solidFill>
                  <a:srgbClr val="FF0000"/>
                </a:solidFill>
                <a:latin typeface="Arial" pitchFamily="34" charset="0"/>
              </a:rPr>
              <a:t>)</a:t>
            </a:r>
            <a:endParaRPr lang="en-US" sz="1020" dirty="0" smtClean="0">
              <a:solidFill>
                <a:srgbClr val="FF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580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95513" y="184374"/>
            <a:ext cx="5473700" cy="868362"/>
          </a:xfrm>
        </p:spPr>
        <p:txBody>
          <a:bodyPr/>
          <a:lstStyle/>
          <a:p>
            <a:r>
              <a:rPr lang="en-US" sz="2200" dirty="0" smtClean="0"/>
              <a:t>High level plan</a:t>
            </a:r>
            <a:br>
              <a:rPr lang="en-US" sz="2200" dirty="0" smtClean="0"/>
            </a:br>
            <a:r>
              <a:rPr lang="en-US" sz="2100" dirty="0" smtClean="0"/>
              <a:t>Overview of the different milestones</a:t>
            </a:r>
            <a:endParaRPr lang="en-US" sz="2100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>
          <a:xfrm>
            <a:off x="6830888" y="6453336"/>
            <a:ext cx="2133600" cy="340147"/>
          </a:xfrm>
        </p:spPr>
        <p:txBody>
          <a:bodyPr/>
          <a:lstStyle/>
          <a:p>
            <a:pPr>
              <a:defRPr/>
            </a:pPr>
            <a:fld id="{62E453D5-C540-4B54-8F5E-E87CBDFAE132}" type="slidenum">
              <a:rPr lang="fr-FR" sz="1200">
                <a:solidFill>
                  <a:srgbClr val="333399"/>
                </a:solidFill>
              </a:rPr>
              <a:pPr>
                <a:defRPr/>
              </a:pPr>
              <a:t>2</a:t>
            </a:fld>
            <a:endParaRPr lang="fr-FR" sz="1200" dirty="0">
              <a:solidFill>
                <a:srgbClr val="333399"/>
              </a:solidFill>
            </a:endParaRPr>
          </a:p>
        </p:txBody>
      </p:sp>
      <p:graphicFrame>
        <p:nvGraphicFramePr>
          <p:cNvPr id="5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863401"/>
              </p:ext>
            </p:extLst>
          </p:nvPr>
        </p:nvGraphicFramePr>
        <p:xfrm>
          <a:off x="799592" y="1268760"/>
          <a:ext cx="7516832" cy="1761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9802"/>
                <a:gridCol w="469802"/>
                <a:gridCol w="469802"/>
                <a:gridCol w="469802"/>
                <a:gridCol w="469802"/>
                <a:gridCol w="469802"/>
                <a:gridCol w="46980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98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69802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6980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69802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69802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  <a:gridCol w="469802">
                  <a:extLst>
                    <a:ext uri="{9D8B030D-6E8A-4147-A177-3AD203B41FA5}">
                      <a16:colId xmlns="" xmlns:a16="http://schemas.microsoft.com/office/drawing/2014/main" val="20014"/>
                    </a:ext>
                  </a:extLst>
                </a:gridCol>
                <a:gridCol w="469802">
                  <a:extLst>
                    <a:ext uri="{9D8B030D-6E8A-4147-A177-3AD203B41FA5}">
                      <a16:colId xmlns="" xmlns:a16="http://schemas.microsoft.com/office/drawing/2014/main" val="20015"/>
                    </a:ext>
                  </a:extLst>
                </a:gridCol>
                <a:gridCol w="469802"/>
                <a:gridCol w="469802"/>
              </a:tblGrid>
              <a:tr h="288032">
                <a:tc gridSpan="10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2"/>
                          </a:solidFill>
                        </a:rPr>
                        <a:t>2021</a:t>
                      </a:r>
                      <a:endParaRPr lang="en-GB" sz="1200" b="1" dirty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050" b="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50" b="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50" b="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solidFill>
                            <a:schemeClr val="bg2"/>
                          </a:solidFill>
                        </a:rPr>
                        <a:t>2022</a:t>
                      </a:r>
                      <a:endParaRPr lang="en-GB" sz="1200" b="1" dirty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 sz="1050" b="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50" b="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bg2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noProof="0" dirty="0" smtClean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August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kern="1200" noProof="0" dirty="0" smtClean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noProof="0" dirty="0" smtClean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September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kern="1200" noProof="0" dirty="0" smtClean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noProof="0" dirty="0" smtClean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October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kern="1200" noProof="0" dirty="0" smtClean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200" noProof="0" dirty="0" smtClean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November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70" b="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200" b="0" kern="1200" noProof="0" dirty="0" smtClean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December</a:t>
                      </a:r>
                      <a:endParaRPr lang="en-US" sz="1200" b="0" kern="1200" noProof="0" dirty="0">
                        <a:solidFill>
                          <a:schemeClr val="bg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70" b="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0" kern="1200" noProof="0" dirty="0" smtClean="0">
                          <a:solidFill>
                            <a:schemeClr val="bg2"/>
                          </a:solidFill>
                          <a:latin typeface="+mn-lt"/>
                          <a:ea typeface="+mn-ea"/>
                          <a:cs typeface="+mn-cs"/>
                        </a:rPr>
                        <a:t>January</a:t>
                      </a:r>
                      <a:endParaRPr lang="en-GB" sz="1200" b="0" dirty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70" b="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bg2"/>
                          </a:solidFill>
                        </a:rPr>
                        <a:t>February</a:t>
                      </a:r>
                      <a:endParaRPr lang="en-GB" sz="1200" b="0" dirty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970" b="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solidFill>
                            <a:schemeClr val="bg2"/>
                          </a:solidFill>
                        </a:rPr>
                        <a:t>March</a:t>
                      </a:r>
                      <a:endParaRPr lang="en-GB" sz="1200" b="0" dirty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b="0" dirty="0">
                        <a:solidFill>
                          <a:schemeClr val="bg2"/>
                        </a:solidFill>
                      </a:endParaRP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3844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272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Rectangle 17"/>
          <p:cNvSpPr/>
          <p:nvPr/>
        </p:nvSpPr>
        <p:spPr>
          <a:xfrm>
            <a:off x="1753883" y="1999395"/>
            <a:ext cx="431825" cy="5615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5" name="TextBox 7"/>
          <p:cNvSpPr txBox="1"/>
          <p:nvPr/>
        </p:nvSpPr>
        <p:spPr>
          <a:xfrm>
            <a:off x="714593" y="3068960"/>
            <a:ext cx="88197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 smtClean="0">
                <a:solidFill>
                  <a:srgbClr val="333399"/>
                </a:solidFill>
              </a:rPr>
              <a:t>Legend:</a:t>
            </a:r>
            <a:endParaRPr lang="en-GB" sz="1500" dirty="0">
              <a:solidFill>
                <a:srgbClr val="333399"/>
              </a:solidFill>
            </a:endParaRPr>
          </a:p>
        </p:txBody>
      </p:sp>
      <p:sp>
        <p:nvSpPr>
          <p:cNvPr id="16" name="Rectangle 35"/>
          <p:cNvSpPr/>
          <p:nvPr/>
        </p:nvSpPr>
        <p:spPr>
          <a:xfrm>
            <a:off x="943613" y="6184910"/>
            <a:ext cx="496018" cy="3530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1"/>
          <p:cNvSpPr txBox="1"/>
          <p:nvPr/>
        </p:nvSpPr>
        <p:spPr>
          <a:xfrm>
            <a:off x="1429080" y="6139976"/>
            <a:ext cx="7293649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GB" sz="1200" dirty="0">
                <a:solidFill>
                  <a:srgbClr val="333399"/>
                </a:solidFill>
              </a:rPr>
              <a:t>Full process: Penalties are computed </a:t>
            </a:r>
            <a:r>
              <a:rPr lang="en-GB" sz="1200" dirty="0" smtClean="0">
                <a:solidFill>
                  <a:srgbClr val="333399"/>
                </a:solidFill>
              </a:rPr>
              <a:t>by T2S </a:t>
            </a:r>
            <a:r>
              <a:rPr lang="en-GB" sz="1200" dirty="0">
                <a:solidFill>
                  <a:srgbClr val="333399"/>
                </a:solidFill>
              </a:rPr>
              <a:t>and collected by </a:t>
            </a:r>
            <a:r>
              <a:rPr lang="en-GB" sz="1200" dirty="0" smtClean="0">
                <a:solidFill>
                  <a:srgbClr val="333399"/>
                </a:solidFill>
              </a:rPr>
              <a:t>CSDs</a:t>
            </a:r>
          </a:p>
          <a:p>
            <a:pPr marL="180975"/>
            <a:r>
              <a:rPr lang="en-GB" sz="1150" dirty="0">
                <a:solidFill>
                  <a:srgbClr val="333399"/>
                </a:solidFill>
                <a:sym typeface="Wingdings" panose="05000000000000000000" pitchFamily="2" charset="2"/>
              </a:rPr>
              <a:t> </a:t>
            </a:r>
            <a:r>
              <a:rPr lang="en-GB" sz="1150" dirty="0" smtClean="0">
                <a:solidFill>
                  <a:srgbClr val="333399"/>
                </a:solidFill>
                <a:sym typeface="Wingdings" panose="05000000000000000000" pitchFamily="2" charset="2"/>
              </a:rPr>
              <a:t>First </a:t>
            </a:r>
            <a:r>
              <a:rPr lang="en-US" sz="1150" dirty="0" smtClean="0">
                <a:solidFill>
                  <a:srgbClr val="333399"/>
                </a:solidFill>
                <a:sym typeface="Wingdings" panose="05000000000000000000" pitchFamily="2" charset="2"/>
              </a:rPr>
              <a:t>report (Daily </a:t>
            </a:r>
            <a:r>
              <a:rPr lang="en-US" sz="1150" dirty="0">
                <a:solidFill>
                  <a:srgbClr val="333399"/>
                </a:solidFill>
                <a:sym typeface="Wingdings" panose="05000000000000000000" pitchFamily="2" charset="2"/>
              </a:rPr>
              <a:t>Penalty </a:t>
            </a:r>
            <a:r>
              <a:rPr lang="en-US" sz="1150" dirty="0" smtClean="0">
                <a:solidFill>
                  <a:srgbClr val="333399"/>
                </a:solidFill>
                <a:sym typeface="Wingdings" panose="05000000000000000000" pitchFamily="2" charset="2"/>
              </a:rPr>
              <a:t>List) </a:t>
            </a:r>
            <a:r>
              <a:rPr lang="en-US" sz="1150" dirty="0">
                <a:solidFill>
                  <a:srgbClr val="333399"/>
                </a:solidFill>
                <a:sym typeface="Wingdings" panose="05000000000000000000" pitchFamily="2" charset="2"/>
              </a:rPr>
              <a:t>including penalties that will be collected by the </a:t>
            </a:r>
            <a:r>
              <a:rPr lang="en-US" sz="1150" dirty="0" smtClean="0">
                <a:solidFill>
                  <a:srgbClr val="333399"/>
                </a:solidFill>
                <a:sym typeface="Wingdings" panose="05000000000000000000" pitchFamily="2" charset="2"/>
              </a:rPr>
              <a:t>CSDs </a:t>
            </a:r>
            <a:r>
              <a:rPr lang="en-US" sz="1150" dirty="0">
                <a:solidFill>
                  <a:srgbClr val="333399"/>
                </a:solidFill>
                <a:sym typeface="Wingdings" panose="05000000000000000000" pitchFamily="2" charset="2"/>
              </a:rPr>
              <a:t>will be sent by T2S on the morning of </a:t>
            </a:r>
            <a:r>
              <a:rPr lang="en-US" sz="1150" dirty="0" smtClean="0">
                <a:solidFill>
                  <a:srgbClr val="333399"/>
                </a:solidFill>
                <a:sym typeface="Wingdings" panose="05000000000000000000" pitchFamily="2" charset="2"/>
              </a:rPr>
              <a:t>2</a:t>
            </a:r>
            <a:r>
              <a:rPr lang="en-US" sz="1150" baseline="30000" dirty="0" smtClean="0">
                <a:solidFill>
                  <a:srgbClr val="333399"/>
                </a:solidFill>
                <a:sym typeface="Wingdings" panose="05000000000000000000" pitchFamily="2" charset="2"/>
              </a:rPr>
              <a:t>nd</a:t>
            </a:r>
            <a:r>
              <a:rPr lang="en-US" sz="1150" dirty="0" smtClean="0">
                <a:solidFill>
                  <a:srgbClr val="333399"/>
                </a:solidFill>
                <a:sym typeface="Wingdings" panose="05000000000000000000" pitchFamily="2" charset="2"/>
              </a:rPr>
              <a:t> of February</a:t>
            </a:r>
            <a:endParaRPr lang="en-GB" sz="1150" dirty="0">
              <a:solidFill>
                <a:srgbClr val="333399"/>
              </a:solidFill>
            </a:endParaRPr>
          </a:p>
        </p:txBody>
      </p:sp>
      <p:sp>
        <p:nvSpPr>
          <p:cNvPr id="18" name="Rectangle 39"/>
          <p:cNvSpPr/>
          <p:nvPr/>
        </p:nvSpPr>
        <p:spPr>
          <a:xfrm>
            <a:off x="943613" y="4005064"/>
            <a:ext cx="493559" cy="3119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1429080" y="4016097"/>
            <a:ext cx="26388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333399"/>
                </a:solidFill>
              </a:rPr>
              <a:t>Pre-Migration - Configuration Period</a:t>
            </a:r>
            <a:endParaRPr lang="en-GB" sz="1200" dirty="0">
              <a:solidFill>
                <a:srgbClr val="333399"/>
              </a:solidFill>
            </a:endParaRPr>
          </a:p>
        </p:txBody>
      </p:sp>
      <p:sp>
        <p:nvSpPr>
          <p:cNvPr id="21" name="TextBox 44"/>
          <p:cNvSpPr txBox="1"/>
          <p:nvPr/>
        </p:nvSpPr>
        <p:spPr>
          <a:xfrm>
            <a:off x="1403648" y="3501008"/>
            <a:ext cx="34788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333399"/>
                </a:solidFill>
              </a:rPr>
              <a:t>Start of the Pre-Migration / Configuration Period</a:t>
            </a:r>
            <a:endParaRPr lang="en-GB" sz="1200" dirty="0">
              <a:solidFill>
                <a:srgbClr val="333399"/>
              </a:solidFill>
            </a:endParaRPr>
          </a:p>
        </p:txBody>
      </p:sp>
      <p:sp>
        <p:nvSpPr>
          <p:cNvPr id="24" name="Rectangle 46"/>
          <p:cNvSpPr/>
          <p:nvPr/>
        </p:nvSpPr>
        <p:spPr>
          <a:xfrm flipV="1">
            <a:off x="943613" y="5085184"/>
            <a:ext cx="493559" cy="3236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47"/>
          <p:cNvSpPr txBox="1"/>
          <p:nvPr/>
        </p:nvSpPr>
        <p:spPr>
          <a:xfrm>
            <a:off x="1403648" y="4557221"/>
            <a:ext cx="70421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GB" sz="1200" dirty="0" smtClean="0">
                <a:solidFill>
                  <a:srgbClr val="333399"/>
                </a:solidFill>
              </a:rPr>
              <a:t>Activation Date (14</a:t>
            </a:r>
            <a:r>
              <a:rPr lang="en-GB" sz="1200" baseline="30000" dirty="0" smtClean="0">
                <a:solidFill>
                  <a:srgbClr val="333399"/>
                </a:solidFill>
              </a:rPr>
              <a:t>th</a:t>
            </a:r>
            <a:r>
              <a:rPr lang="en-GB" sz="1200" dirty="0" smtClean="0">
                <a:solidFill>
                  <a:srgbClr val="333399"/>
                </a:solidFill>
              </a:rPr>
              <a:t> </a:t>
            </a:r>
            <a:r>
              <a:rPr lang="en-GB" sz="1200" dirty="0">
                <a:solidFill>
                  <a:srgbClr val="333399"/>
                </a:solidFill>
              </a:rPr>
              <a:t>of </a:t>
            </a:r>
            <a:r>
              <a:rPr lang="en-GB" sz="1200" dirty="0" smtClean="0">
                <a:solidFill>
                  <a:srgbClr val="333399"/>
                </a:solidFill>
              </a:rPr>
              <a:t>September)</a:t>
            </a:r>
          </a:p>
        </p:txBody>
      </p:sp>
      <p:sp>
        <p:nvSpPr>
          <p:cNvPr id="29" name="Rectangle 54"/>
          <p:cNvSpPr/>
          <p:nvPr/>
        </p:nvSpPr>
        <p:spPr>
          <a:xfrm>
            <a:off x="2195736" y="2415994"/>
            <a:ext cx="4248472" cy="483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Dry Run: Penalties are computed by T2S</a:t>
            </a:r>
          </a:p>
          <a:p>
            <a:pPr algn="ctr"/>
            <a:r>
              <a:rPr lang="en-GB" sz="1200" dirty="0" smtClean="0"/>
              <a:t>but not collected by CSDs</a:t>
            </a:r>
            <a:endParaRPr lang="en-GB" sz="1200" dirty="0"/>
          </a:p>
        </p:txBody>
      </p:sp>
      <p:sp>
        <p:nvSpPr>
          <p:cNvPr id="13" name="5-Point Star 9"/>
          <p:cNvSpPr/>
          <p:nvPr/>
        </p:nvSpPr>
        <p:spPr>
          <a:xfrm>
            <a:off x="1627223" y="1999209"/>
            <a:ext cx="201343" cy="203175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5-Point Star 9"/>
          <p:cNvSpPr/>
          <p:nvPr/>
        </p:nvSpPr>
        <p:spPr>
          <a:xfrm>
            <a:off x="1115616" y="5733256"/>
            <a:ext cx="144016" cy="144016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5-Point Star 9"/>
          <p:cNvSpPr/>
          <p:nvPr/>
        </p:nvSpPr>
        <p:spPr>
          <a:xfrm>
            <a:off x="1115616" y="3561983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47"/>
          <p:cNvSpPr txBox="1"/>
          <p:nvPr/>
        </p:nvSpPr>
        <p:spPr>
          <a:xfrm>
            <a:off x="1413482" y="5037614"/>
            <a:ext cx="7560840" cy="479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GB" sz="1200" dirty="0">
                <a:solidFill>
                  <a:srgbClr val="333399"/>
                </a:solidFill>
              </a:rPr>
              <a:t>Dry </a:t>
            </a:r>
            <a:r>
              <a:rPr lang="en-GB" sz="1200" dirty="0" smtClean="0">
                <a:solidFill>
                  <a:srgbClr val="333399"/>
                </a:solidFill>
              </a:rPr>
              <a:t>Run: Penalties are computed by T2S but not collected by CSDs </a:t>
            </a:r>
          </a:p>
          <a:p>
            <a:pPr marL="180975"/>
            <a:r>
              <a:rPr lang="en-GB" sz="1150" dirty="0">
                <a:solidFill>
                  <a:srgbClr val="333399"/>
                </a:solidFill>
                <a:sym typeface="Wingdings" panose="05000000000000000000" pitchFamily="2" charset="2"/>
              </a:rPr>
              <a:t> First </a:t>
            </a:r>
            <a:r>
              <a:rPr lang="en-US" sz="1150" dirty="0">
                <a:solidFill>
                  <a:srgbClr val="333399"/>
                </a:solidFill>
                <a:sym typeface="Wingdings" panose="05000000000000000000" pitchFamily="2" charset="2"/>
              </a:rPr>
              <a:t>report (Daily Penalty List) including penalties will be sent by T2S on the morning of 15</a:t>
            </a:r>
            <a:r>
              <a:rPr lang="en-US" sz="1150" baseline="30000" dirty="0">
                <a:solidFill>
                  <a:srgbClr val="333399"/>
                </a:solidFill>
                <a:sym typeface="Wingdings" panose="05000000000000000000" pitchFamily="2" charset="2"/>
              </a:rPr>
              <a:t>th</a:t>
            </a:r>
            <a:r>
              <a:rPr lang="en-US" sz="1150" dirty="0">
                <a:solidFill>
                  <a:srgbClr val="333399"/>
                </a:solidFill>
                <a:sym typeface="Wingdings" panose="05000000000000000000" pitchFamily="2" charset="2"/>
              </a:rPr>
              <a:t> </a:t>
            </a:r>
            <a:r>
              <a:rPr lang="en-US" sz="1150" dirty="0" smtClean="0">
                <a:solidFill>
                  <a:srgbClr val="333399"/>
                </a:solidFill>
                <a:sym typeface="Wingdings" panose="05000000000000000000" pitchFamily="2" charset="2"/>
              </a:rPr>
              <a:t>of September </a:t>
            </a:r>
            <a:endParaRPr lang="en-US" sz="1150" dirty="0">
              <a:solidFill>
                <a:srgbClr val="333399"/>
              </a:solidFill>
              <a:sym typeface="Wingdings" panose="05000000000000000000" pitchFamily="2" charset="2"/>
            </a:endParaRPr>
          </a:p>
        </p:txBody>
      </p:sp>
      <p:sp>
        <p:nvSpPr>
          <p:cNvPr id="35" name="TextBox 47"/>
          <p:cNvSpPr txBox="1"/>
          <p:nvPr/>
        </p:nvSpPr>
        <p:spPr>
          <a:xfrm>
            <a:off x="1410964" y="5707758"/>
            <a:ext cx="7050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333399"/>
                </a:solidFill>
              </a:rPr>
              <a:t>Entry into force</a:t>
            </a:r>
            <a:r>
              <a:rPr lang="en-GB" sz="1200" dirty="0">
                <a:solidFill>
                  <a:srgbClr val="333399"/>
                </a:solidFill>
              </a:rPr>
              <a:t> </a:t>
            </a:r>
            <a:r>
              <a:rPr lang="en-GB" sz="1200" dirty="0" smtClean="0">
                <a:solidFill>
                  <a:srgbClr val="333399"/>
                </a:solidFill>
              </a:rPr>
              <a:t>(1</a:t>
            </a:r>
            <a:r>
              <a:rPr lang="en-GB" sz="1200" baseline="30000" dirty="0" smtClean="0">
                <a:solidFill>
                  <a:srgbClr val="333399"/>
                </a:solidFill>
              </a:rPr>
              <a:t>st</a:t>
            </a:r>
            <a:r>
              <a:rPr lang="en-GB" sz="1200" dirty="0" smtClean="0">
                <a:solidFill>
                  <a:srgbClr val="333399"/>
                </a:solidFill>
              </a:rPr>
              <a:t> of February)</a:t>
            </a:r>
          </a:p>
        </p:txBody>
      </p:sp>
      <p:sp>
        <p:nvSpPr>
          <p:cNvPr id="8" name="5-Point Star 2"/>
          <p:cNvSpPr/>
          <p:nvPr/>
        </p:nvSpPr>
        <p:spPr>
          <a:xfrm>
            <a:off x="2094726" y="2376689"/>
            <a:ext cx="203079" cy="210889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lecha derecha 2"/>
          <p:cNvSpPr/>
          <p:nvPr/>
        </p:nvSpPr>
        <p:spPr>
          <a:xfrm>
            <a:off x="8535368" y="2199184"/>
            <a:ext cx="374721" cy="869776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6" name="5-Point Star 9"/>
          <p:cNvSpPr/>
          <p:nvPr/>
        </p:nvSpPr>
        <p:spPr>
          <a:xfrm>
            <a:off x="1115616" y="4599520"/>
            <a:ext cx="144016" cy="144016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26"/>
          <p:cNvSpPr/>
          <p:nvPr/>
        </p:nvSpPr>
        <p:spPr>
          <a:xfrm>
            <a:off x="6444208" y="2415994"/>
            <a:ext cx="2278521" cy="48321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Full process: Penalties </a:t>
            </a:r>
            <a:r>
              <a:rPr lang="en-GB" sz="1200" dirty="0"/>
              <a:t>are </a:t>
            </a:r>
            <a:r>
              <a:rPr lang="en-GB" sz="1200" dirty="0" smtClean="0"/>
              <a:t>computed and collected</a:t>
            </a:r>
            <a:endParaRPr lang="en-GB" sz="1200" dirty="0"/>
          </a:p>
        </p:txBody>
      </p:sp>
      <p:sp>
        <p:nvSpPr>
          <p:cNvPr id="27" name="5-Point Star 2"/>
          <p:cNvSpPr/>
          <p:nvPr/>
        </p:nvSpPr>
        <p:spPr>
          <a:xfrm>
            <a:off x="6331027" y="2531827"/>
            <a:ext cx="203079" cy="210889"/>
          </a:xfrm>
          <a:prstGeom prst="star5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17"/>
          <p:cNvSpPr/>
          <p:nvPr/>
        </p:nvSpPr>
        <p:spPr>
          <a:xfrm>
            <a:off x="1727894" y="1987543"/>
            <a:ext cx="514084" cy="5615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Pre-</a:t>
            </a:r>
            <a:r>
              <a:rPr lang="en-GB" sz="1200" dirty="0" err="1" smtClean="0">
                <a:solidFill>
                  <a:schemeClr val="bg1"/>
                </a:solidFill>
              </a:rPr>
              <a:t>Mig</a:t>
            </a:r>
            <a:r>
              <a:rPr lang="en-GB" sz="1200" dirty="0" smtClean="0">
                <a:solidFill>
                  <a:schemeClr val="bg1"/>
                </a:solidFill>
              </a:rPr>
              <a:t>.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202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116632"/>
            <a:ext cx="5473700" cy="796354"/>
          </a:xfrm>
        </p:spPr>
        <p:txBody>
          <a:bodyPr/>
          <a:lstStyle/>
          <a:p>
            <a:pPr>
              <a:lnSpc>
                <a:spcPts val="2600"/>
              </a:lnSpc>
              <a:spcAft>
                <a:spcPts val="600"/>
              </a:spcAft>
            </a:pPr>
            <a:r>
              <a:rPr lang="en-GB" sz="2200" dirty="0" smtClean="0"/>
              <a:t>High level description</a:t>
            </a:r>
            <a:endParaRPr lang="en-GB" sz="2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830888" y="6453336"/>
            <a:ext cx="2133600" cy="404242"/>
          </a:xfrm>
        </p:spPr>
        <p:txBody>
          <a:bodyPr/>
          <a:lstStyle/>
          <a:p>
            <a:pPr>
              <a:defRPr/>
            </a:pPr>
            <a:fld id="{62E453D5-C540-4B54-8F5E-E87CBDFAE132}" type="slidenum">
              <a:rPr lang="fr-FR" sz="1200" smtClean="0">
                <a:solidFill>
                  <a:srgbClr val="333399"/>
                </a:solidFill>
              </a:rPr>
              <a:pPr>
                <a:defRPr/>
              </a:pPr>
              <a:t>3</a:t>
            </a:fld>
            <a:endParaRPr lang="fr-FR" sz="1200" dirty="0">
              <a:solidFill>
                <a:srgbClr val="333399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0831" y="1340768"/>
            <a:ext cx="8445624" cy="4176464"/>
          </a:xfrm>
        </p:spPr>
        <p:txBody>
          <a:bodyPr>
            <a:noAutofit/>
          </a:bodyPr>
          <a:lstStyle/>
          <a:p>
            <a:pPr marL="266700" lvl="1" indent="-266700" algn="just">
              <a:lnSpc>
                <a:spcPts val="2200"/>
              </a:lnSpc>
              <a:spcBef>
                <a:spcPts val="1200"/>
              </a:spcBef>
              <a:spcAft>
                <a:spcPts val="300"/>
              </a:spcAft>
              <a:buFontTx/>
              <a:buChar char="•"/>
            </a:pPr>
            <a:r>
              <a:rPr lang="en-US" sz="1650" dirty="0" smtClean="0">
                <a:solidFill>
                  <a:srgbClr val="333399"/>
                </a:solidFill>
              </a:rPr>
              <a:t>The Penalty </a:t>
            </a:r>
            <a:r>
              <a:rPr lang="en-US" sz="1650" dirty="0">
                <a:solidFill>
                  <a:srgbClr val="333399"/>
                </a:solidFill>
              </a:rPr>
              <a:t>Mechanism is part of </a:t>
            </a:r>
            <a:r>
              <a:rPr lang="en-US" sz="1650" b="1" dirty="0">
                <a:solidFill>
                  <a:srgbClr val="333399"/>
                </a:solidFill>
              </a:rPr>
              <a:t>release 4.2</a:t>
            </a:r>
          </a:p>
          <a:p>
            <a:pPr marL="625475" lvl="1" indent="-263525" algn="just">
              <a:lnSpc>
                <a:spcPts val="22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550" dirty="0"/>
              <a:t>The Change Requests implementing the T2S Penalty Mechanism (CR-654, CR-715, CR-727 and CR-730) will be </a:t>
            </a:r>
            <a:r>
              <a:rPr lang="en-US" sz="1550" b="1" dirty="0"/>
              <a:t>deployed in Production </a:t>
            </a:r>
            <a:r>
              <a:rPr lang="en-US" sz="1550" dirty="0" smtClean="0"/>
              <a:t>for the </a:t>
            </a:r>
            <a:r>
              <a:rPr lang="en-US" sz="1550" dirty="0"/>
              <a:t>business day </a:t>
            </a:r>
            <a:r>
              <a:rPr lang="en-US" sz="1550" dirty="0" smtClean="0"/>
              <a:t>(BD) Monday, </a:t>
            </a:r>
            <a:r>
              <a:rPr lang="en-US" sz="1550" b="1" dirty="0"/>
              <a:t>23 Nov 2020 </a:t>
            </a:r>
          </a:p>
          <a:p>
            <a:pPr marL="266700" lvl="1" indent="-266700" algn="just">
              <a:lnSpc>
                <a:spcPts val="2200"/>
              </a:lnSpc>
              <a:spcBef>
                <a:spcPts val="1200"/>
              </a:spcBef>
              <a:spcAft>
                <a:spcPts val="300"/>
              </a:spcAft>
              <a:buFontTx/>
              <a:buChar char="•"/>
            </a:pPr>
            <a:r>
              <a:rPr lang="en-US" sz="1650" dirty="0">
                <a:solidFill>
                  <a:srgbClr val="333399"/>
                </a:solidFill>
              </a:rPr>
              <a:t>After the deployment of the Penalty </a:t>
            </a:r>
            <a:r>
              <a:rPr lang="en-US" sz="1650" dirty="0" smtClean="0">
                <a:solidFill>
                  <a:srgbClr val="333399"/>
                </a:solidFill>
              </a:rPr>
              <a:t>Mechanism:</a:t>
            </a:r>
          </a:p>
          <a:p>
            <a:pPr marL="625475" lvl="1" indent="-263525" algn="just">
              <a:lnSpc>
                <a:spcPts val="22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550" dirty="0"/>
              <a:t>CSDs can start the set up of the relevant reference data (</a:t>
            </a:r>
            <a:r>
              <a:rPr lang="en-US" sz="1550" b="1" dirty="0"/>
              <a:t>Pre-migration or configuration period</a:t>
            </a:r>
            <a:r>
              <a:rPr lang="en-US" sz="1550" dirty="0"/>
              <a:t>)</a:t>
            </a:r>
          </a:p>
          <a:p>
            <a:pPr marL="625475" lvl="1" indent="-263525" algn="just">
              <a:lnSpc>
                <a:spcPts val="2200"/>
              </a:lnSpc>
              <a:spcBef>
                <a:spcPts val="400"/>
              </a:spcBef>
              <a:spcAft>
                <a:spcPts val="400"/>
              </a:spcAft>
            </a:pPr>
            <a:r>
              <a:rPr lang="en-US" sz="1550" dirty="0"/>
              <a:t>T2S will be able to compute penalties, but </a:t>
            </a:r>
            <a:r>
              <a:rPr lang="en-US" sz="1550" b="1" dirty="0"/>
              <a:t>penalties </a:t>
            </a:r>
            <a:r>
              <a:rPr lang="en-GB" sz="1550" b="1" dirty="0"/>
              <a:t>will only be applied as from the business day where the penalty mechanism is </a:t>
            </a:r>
            <a:r>
              <a:rPr lang="en-GB" sz="1550" b="1" dirty="0" smtClean="0"/>
              <a:t>activated, i.e. 14 Sep 2021</a:t>
            </a:r>
            <a:endParaRPr lang="en-GB" sz="1550" b="1" dirty="0"/>
          </a:p>
          <a:p>
            <a:pPr marL="628650" lvl="3" indent="0" algn="just">
              <a:lnSpc>
                <a:spcPts val="22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en-GB" sz="1500" dirty="0" smtClean="0">
                <a:solidFill>
                  <a:srgbClr val="333399"/>
                </a:solidFill>
              </a:rPr>
              <a:t>The activation does not require a software change, it </a:t>
            </a:r>
            <a:r>
              <a:rPr lang="en-GB" sz="1500" dirty="0">
                <a:solidFill>
                  <a:srgbClr val="333399"/>
                </a:solidFill>
              </a:rPr>
              <a:t>is achieved with the validity periods of the reference data </a:t>
            </a:r>
            <a:r>
              <a:rPr lang="en-GB" sz="1500" dirty="0" smtClean="0">
                <a:solidFill>
                  <a:srgbClr val="333399"/>
                </a:solidFill>
              </a:rPr>
              <a:t>(mainly the </a:t>
            </a:r>
            <a:r>
              <a:rPr lang="en-GB" sz="1500" dirty="0">
                <a:solidFill>
                  <a:srgbClr val="333399"/>
                </a:solidFill>
              </a:rPr>
              <a:t>S</a:t>
            </a:r>
            <a:r>
              <a:rPr lang="en-GB" sz="1500" dirty="0" smtClean="0">
                <a:solidFill>
                  <a:srgbClr val="333399"/>
                </a:solidFill>
              </a:rPr>
              <a:t>ecurities </a:t>
            </a:r>
            <a:r>
              <a:rPr lang="en-GB" sz="1500" dirty="0">
                <a:solidFill>
                  <a:srgbClr val="333399"/>
                </a:solidFill>
              </a:rPr>
              <a:t>S</a:t>
            </a:r>
            <a:r>
              <a:rPr lang="en-GB" sz="1500" dirty="0" smtClean="0">
                <a:solidFill>
                  <a:srgbClr val="333399"/>
                </a:solidFill>
              </a:rPr>
              <a:t>ubject </a:t>
            </a:r>
            <a:r>
              <a:rPr lang="en-GB" sz="1500" dirty="0">
                <a:solidFill>
                  <a:srgbClr val="333399"/>
                </a:solidFill>
              </a:rPr>
              <a:t>to P</a:t>
            </a:r>
            <a:r>
              <a:rPr lang="en-GB" sz="1500" dirty="0" smtClean="0">
                <a:solidFill>
                  <a:srgbClr val="333399"/>
                </a:solidFill>
              </a:rPr>
              <a:t>enalties</a:t>
            </a:r>
            <a:r>
              <a:rPr lang="en-US" sz="1500" dirty="0" smtClean="0">
                <a:solidFill>
                  <a:srgbClr val="333399"/>
                </a:solidFill>
              </a:rPr>
              <a:t> set up by the CSDs)</a:t>
            </a:r>
            <a:endParaRPr lang="en-US" sz="1500" dirty="0">
              <a:solidFill>
                <a:srgbClr val="333399"/>
              </a:solidFill>
            </a:endParaRPr>
          </a:p>
          <a:p>
            <a:pPr marL="857250" lvl="3" indent="0" algn="just">
              <a:lnSpc>
                <a:spcPts val="2200"/>
              </a:lnSpc>
              <a:spcBef>
                <a:spcPts val="400"/>
              </a:spcBef>
              <a:spcAft>
                <a:spcPts val="300"/>
              </a:spcAft>
              <a:buNone/>
            </a:pPr>
            <a:r>
              <a:rPr lang="en-GB" sz="1500" i="1" dirty="0" smtClean="0"/>
              <a:t>I.e. by setting its valid </a:t>
            </a:r>
            <a:r>
              <a:rPr lang="en-GB" sz="1500" i="1" dirty="0"/>
              <a:t>from equal or later than the activation </a:t>
            </a:r>
            <a:r>
              <a:rPr lang="en-GB" sz="1500" i="1" dirty="0" smtClean="0"/>
              <a:t>date</a:t>
            </a:r>
            <a:endParaRPr lang="en-US" sz="1500" dirty="0">
              <a:solidFill>
                <a:srgbClr val="333399"/>
              </a:solidFill>
            </a:endParaRPr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729060"/>
              </p:ext>
            </p:extLst>
          </p:nvPr>
        </p:nvGraphicFramePr>
        <p:xfrm>
          <a:off x="2339751" y="5650448"/>
          <a:ext cx="4032449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333399"/>
                          </a:solidFill>
                        </a:rPr>
                        <a:t>Activation Date = 14 Sep 2021</a:t>
                      </a:r>
                      <a:endParaRPr lang="es-ES_tradnl" dirty="0">
                        <a:solidFill>
                          <a:schemeClr val="accent5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9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708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1720" y="44624"/>
            <a:ext cx="5473700" cy="868362"/>
          </a:xfrm>
        </p:spPr>
        <p:txBody>
          <a:bodyPr/>
          <a:lstStyle/>
          <a:p>
            <a:pPr>
              <a:lnSpc>
                <a:spcPts val="2600"/>
              </a:lnSpc>
              <a:spcAft>
                <a:spcPts val="600"/>
              </a:spcAft>
            </a:pPr>
            <a:r>
              <a:rPr lang="en-GB" sz="2100" dirty="0" smtClean="0"/>
              <a:t>Principles for the computation of penalties regarding the activation date</a:t>
            </a:r>
            <a:endParaRPr lang="en-GB" sz="21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830888" y="6453336"/>
            <a:ext cx="2133600" cy="404242"/>
          </a:xfrm>
        </p:spPr>
        <p:txBody>
          <a:bodyPr/>
          <a:lstStyle/>
          <a:p>
            <a:pPr>
              <a:defRPr/>
            </a:pPr>
            <a:fld id="{62E453D5-C540-4B54-8F5E-E87CBDFAE132}" type="slidenum">
              <a:rPr lang="fr-FR" sz="1200" smtClean="0">
                <a:solidFill>
                  <a:srgbClr val="333399"/>
                </a:solidFill>
              </a:rPr>
              <a:pPr>
                <a:defRPr/>
              </a:pPr>
              <a:t>4</a:t>
            </a:fld>
            <a:endParaRPr lang="fr-FR" sz="1200" dirty="0">
              <a:solidFill>
                <a:srgbClr val="333399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0832" y="1196752"/>
            <a:ext cx="8445624" cy="5516810"/>
          </a:xfrm>
        </p:spPr>
        <p:txBody>
          <a:bodyPr>
            <a:noAutofit/>
          </a:bodyPr>
          <a:lstStyle/>
          <a:p>
            <a:pPr marL="266700" lvl="1" indent="-266700" algn="just">
              <a:lnSpc>
                <a:spcPts val="21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</a:pPr>
            <a:r>
              <a:rPr lang="en-GB" sz="1600" dirty="0" smtClean="0"/>
              <a:t>By </a:t>
            </a:r>
            <a:r>
              <a:rPr lang="en-GB" sz="1600" dirty="0"/>
              <a:t>setting the appropriate validity periods of the reference </a:t>
            </a:r>
            <a:r>
              <a:rPr lang="en-GB" sz="1600" dirty="0" smtClean="0"/>
              <a:t>data, i.e</a:t>
            </a:r>
            <a:r>
              <a:rPr lang="en-GB" sz="1600" dirty="0"/>
              <a:t>. with </a:t>
            </a:r>
            <a:r>
              <a:rPr lang="en-GB" sz="1600" b="1" dirty="0"/>
              <a:t>valid from </a:t>
            </a:r>
            <a:r>
              <a:rPr lang="en-GB" sz="1600" dirty="0"/>
              <a:t>securities subject to </a:t>
            </a:r>
            <a:r>
              <a:rPr lang="en-GB" sz="1600" dirty="0" smtClean="0"/>
              <a:t>penalties </a:t>
            </a:r>
            <a:r>
              <a:rPr lang="en-GB" sz="1600" b="1" dirty="0" smtClean="0"/>
              <a:t>equal (or later) </a:t>
            </a:r>
            <a:r>
              <a:rPr lang="en-GB" sz="1600" b="1" dirty="0"/>
              <a:t>than the activation </a:t>
            </a:r>
            <a:r>
              <a:rPr lang="en-GB" sz="1600" b="1" dirty="0" smtClean="0"/>
              <a:t>date</a:t>
            </a:r>
            <a:r>
              <a:rPr lang="en-GB" sz="1600" dirty="0" smtClean="0"/>
              <a:t>,</a:t>
            </a:r>
            <a:r>
              <a:rPr lang="en-GB" sz="1600" b="1" dirty="0" smtClean="0"/>
              <a:t> </a:t>
            </a:r>
            <a:r>
              <a:rPr lang="en-US" sz="1600" dirty="0" smtClean="0">
                <a:solidFill>
                  <a:srgbClr val="333399"/>
                </a:solidFill>
              </a:rPr>
              <a:t>penalties will </a:t>
            </a:r>
            <a:r>
              <a:rPr lang="en-US" sz="1600" dirty="0">
                <a:solidFill>
                  <a:srgbClr val="333399"/>
                </a:solidFill>
              </a:rPr>
              <a:t>be computed considering the fails that occur on or after the activation </a:t>
            </a:r>
            <a:r>
              <a:rPr lang="en-US" sz="1600" dirty="0" smtClean="0">
                <a:solidFill>
                  <a:srgbClr val="333399"/>
                </a:solidFill>
              </a:rPr>
              <a:t>date</a:t>
            </a:r>
            <a:endParaRPr lang="en-US" sz="1600" dirty="0">
              <a:solidFill>
                <a:srgbClr val="333399"/>
              </a:solidFill>
            </a:endParaRPr>
          </a:p>
          <a:p>
            <a:pPr marL="266700" lvl="1" indent="-266700" algn="just">
              <a:lnSpc>
                <a:spcPts val="2200"/>
              </a:lnSpc>
              <a:spcBef>
                <a:spcPts val="1000"/>
              </a:spcBef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rgbClr val="333399"/>
                </a:solidFill>
              </a:rPr>
              <a:t>Consequently:</a:t>
            </a:r>
          </a:p>
          <a:p>
            <a:pPr marL="534988" lvl="1" indent="-268288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550" dirty="0" smtClean="0"/>
              <a:t>T2S </a:t>
            </a:r>
            <a:r>
              <a:rPr lang="en-US" sz="1550" dirty="0"/>
              <a:t>will compute </a:t>
            </a:r>
            <a:r>
              <a:rPr lang="en-US" sz="1550" b="1" dirty="0" smtClean="0"/>
              <a:t>SEFPs </a:t>
            </a:r>
            <a:r>
              <a:rPr lang="en-US" sz="1550" dirty="0" smtClean="0"/>
              <a:t>(Settlement </a:t>
            </a:r>
            <a:r>
              <a:rPr lang="en-US" sz="1550" dirty="0"/>
              <a:t>Fail </a:t>
            </a:r>
            <a:r>
              <a:rPr lang="en-US" sz="1550" dirty="0" smtClean="0"/>
              <a:t>Penalties) </a:t>
            </a:r>
            <a:r>
              <a:rPr lang="en-US" sz="1550" b="1" dirty="0" smtClean="0"/>
              <a:t>for instructions that fail to settle in T2S on and after the </a:t>
            </a:r>
            <a:r>
              <a:rPr lang="en-US" sz="1550" b="1" dirty="0"/>
              <a:t>activation </a:t>
            </a:r>
            <a:r>
              <a:rPr lang="en-US" sz="1550" b="1" dirty="0" smtClean="0"/>
              <a:t>date</a:t>
            </a:r>
            <a:r>
              <a:rPr lang="en-US" sz="1550" dirty="0" smtClean="0"/>
              <a:t>: </a:t>
            </a:r>
          </a:p>
          <a:p>
            <a:pPr marL="1092200" lvl="3" indent="-285750" algn="just">
              <a:lnSpc>
                <a:spcPts val="2000"/>
              </a:lnSpc>
              <a:spcBef>
                <a:spcPts val="300"/>
              </a:spcBef>
              <a:spcAft>
                <a:spcPts val="1200"/>
              </a:spcAft>
              <a:buFont typeface="Wingdings" panose="05000000000000000000" pitchFamily="2" charset="2"/>
              <a:buChar char="à"/>
            </a:pPr>
            <a:r>
              <a:rPr lang="en-US" sz="1550" dirty="0" smtClean="0"/>
              <a:t>There </a:t>
            </a:r>
            <a:r>
              <a:rPr lang="en-US" sz="1550" dirty="0"/>
              <a:t>won´t be any SEFP </a:t>
            </a:r>
            <a:r>
              <a:rPr lang="en-US" sz="1550" dirty="0" smtClean="0"/>
              <a:t>for a business day prior </a:t>
            </a:r>
            <a:r>
              <a:rPr lang="en-US" sz="1550" dirty="0"/>
              <a:t>to </a:t>
            </a:r>
            <a:r>
              <a:rPr lang="en-US" sz="1550" dirty="0" smtClean="0"/>
              <a:t>14 Sep 2021</a:t>
            </a:r>
            <a:endParaRPr lang="en-US" sz="1550" dirty="0"/>
          </a:p>
          <a:p>
            <a:pPr marL="534988" lvl="1" indent="-268288" algn="just">
              <a:lnSpc>
                <a:spcPts val="2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550" dirty="0" smtClean="0"/>
              <a:t>T2S </a:t>
            </a:r>
            <a:r>
              <a:rPr lang="en-US" sz="1550" dirty="0"/>
              <a:t>will compute </a:t>
            </a:r>
            <a:r>
              <a:rPr lang="en-US" sz="1550" b="1" dirty="0" smtClean="0"/>
              <a:t>LMFPs</a:t>
            </a:r>
            <a:r>
              <a:rPr lang="en-US" sz="1550" dirty="0" smtClean="0"/>
              <a:t> (Late </a:t>
            </a:r>
            <a:r>
              <a:rPr lang="en-US" sz="1550" dirty="0"/>
              <a:t>Matching Fail Penalties ) </a:t>
            </a:r>
            <a:r>
              <a:rPr lang="en-US" sz="1550" b="1" dirty="0" smtClean="0"/>
              <a:t>for instructions matched on and after the </a:t>
            </a:r>
            <a:r>
              <a:rPr lang="en-US" sz="1550" b="1" dirty="0"/>
              <a:t>activation </a:t>
            </a:r>
            <a:r>
              <a:rPr lang="en-US" sz="1550" b="1" dirty="0" smtClean="0"/>
              <a:t>date</a:t>
            </a:r>
            <a:r>
              <a:rPr lang="en-US" sz="1550" dirty="0" smtClean="0"/>
              <a:t>:</a:t>
            </a:r>
          </a:p>
          <a:p>
            <a:pPr marL="1092200" lvl="3" indent="-285750" algn="just">
              <a:lnSpc>
                <a:spcPts val="2000"/>
              </a:lnSpc>
              <a:spcBef>
                <a:spcPts val="300"/>
              </a:spcBef>
              <a:spcAft>
                <a:spcPts val="900"/>
              </a:spcAft>
              <a:buFont typeface="Wingdings" panose="05000000000000000000" pitchFamily="2" charset="2"/>
              <a:buChar char="à"/>
            </a:pPr>
            <a:r>
              <a:rPr lang="en-US" sz="1550" dirty="0"/>
              <a:t>There won´t be any LMFP for a business day prior to </a:t>
            </a:r>
            <a:r>
              <a:rPr lang="en-US" sz="1550" dirty="0" smtClean="0"/>
              <a:t>14 Sep 2021 </a:t>
            </a:r>
            <a:endParaRPr lang="en-US" sz="1550" dirty="0"/>
          </a:p>
          <a:p>
            <a:pPr marL="533400" lvl="1" indent="0" algn="just">
              <a:lnSpc>
                <a:spcPts val="2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1550" dirty="0" smtClean="0"/>
              <a:t>When computing a LMFP for an instruction matched on or after the activation date, in </a:t>
            </a:r>
            <a:r>
              <a:rPr lang="en-US" sz="1550" dirty="0"/>
              <a:t>case </a:t>
            </a:r>
            <a:r>
              <a:rPr lang="en-US" sz="1550" dirty="0" smtClean="0"/>
              <a:t>the ISD is prior </a:t>
            </a:r>
            <a:r>
              <a:rPr lang="en-US" sz="1550" dirty="0"/>
              <a:t>to the activation </a:t>
            </a:r>
            <a:r>
              <a:rPr lang="en-US" sz="1550" dirty="0" smtClean="0"/>
              <a:t>date, the </a:t>
            </a:r>
            <a:r>
              <a:rPr lang="en-US" sz="1550" b="1" dirty="0" smtClean="0"/>
              <a:t>LMFP will apply only for the business days from the activation date until the day when the instruction is matched</a:t>
            </a:r>
          </a:p>
          <a:p>
            <a:pPr marL="266700" lvl="1" indent="-266700" algn="just">
              <a:lnSpc>
                <a:spcPts val="2200"/>
              </a:lnSpc>
              <a:spcBef>
                <a:spcPts val="600"/>
              </a:spcBef>
              <a:spcAft>
                <a:spcPts val="300"/>
              </a:spcAft>
              <a:buFontTx/>
              <a:buChar char="•"/>
            </a:pPr>
            <a:r>
              <a:rPr lang="en-US" sz="1630" dirty="0">
                <a:solidFill>
                  <a:srgbClr val="333399"/>
                </a:solidFill>
              </a:rPr>
              <a:t>The </a:t>
            </a:r>
            <a:r>
              <a:rPr lang="en-US" sz="1630" b="1" dirty="0">
                <a:solidFill>
                  <a:srgbClr val="333399"/>
                </a:solidFill>
              </a:rPr>
              <a:t>first report (Daily Penalty List) </a:t>
            </a:r>
            <a:r>
              <a:rPr lang="en-US" sz="1630" b="1" dirty="0" smtClean="0">
                <a:solidFill>
                  <a:srgbClr val="333399"/>
                </a:solidFill>
              </a:rPr>
              <a:t>that could include </a:t>
            </a:r>
            <a:r>
              <a:rPr lang="en-US" sz="1630" b="1" dirty="0">
                <a:solidFill>
                  <a:srgbClr val="333399"/>
                </a:solidFill>
              </a:rPr>
              <a:t>penalties </a:t>
            </a:r>
            <a:r>
              <a:rPr lang="en-US" sz="1630" dirty="0">
                <a:solidFill>
                  <a:srgbClr val="333399"/>
                </a:solidFill>
              </a:rPr>
              <a:t>will be </a:t>
            </a:r>
            <a:r>
              <a:rPr lang="en-US" sz="1630" dirty="0" smtClean="0">
                <a:solidFill>
                  <a:srgbClr val="333399"/>
                </a:solidFill>
              </a:rPr>
              <a:t>sent </a:t>
            </a:r>
            <a:r>
              <a:rPr lang="en-US" sz="1630" dirty="0">
                <a:solidFill>
                  <a:srgbClr val="333399"/>
                </a:solidFill>
              </a:rPr>
              <a:t>by T2S on </a:t>
            </a:r>
            <a:r>
              <a:rPr lang="en-US" sz="1630" dirty="0" smtClean="0">
                <a:solidFill>
                  <a:srgbClr val="333399"/>
                </a:solidFill>
              </a:rPr>
              <a:t>the day following the activation date i.e. by 11:30 of </a:t>
            </a:r>
            <a:r>
              <a:rPr lang="en-US" sz="1630" b="1" dirty="0" smtClean="0">
                <a:solidFill>
                  <a:srgbClr val="333399"/>
                </a:solidFill>
              </a:rPr>
              <a:t>15 Sep 2021 </a:t>
            </a:r>
          </a:p>
          <a:p>
            <a:pPr marL="533400" lvl="1" indent="0" algn="just">
              <a:lnSpc>
                <a:spcPts val="2000"/>
              </a:lnSpc>
              <a:spcBef>
                <a:spcPts val="300"/>
              </a:spcBef>
              <a:spcAft>
                <a:spcPts val="600"/>
              </a:spcAft>
              <a:buNone/>
            </a:pPr>
            <a:r>
              <a:rPr lang="en-US" sz="1550" i="1" dirty="0" smtClean="0"/>
              <a:t>(and </a:t>
            </a:r>
            <a:r>
              <a:rPr lang="en-US" sz="1550" i="1" dirty="0"/>
              <a:t>daily </a:t>
            </a:r>
            <a:r>
              <a:rPr lang="en-US" sz="1550" i="1" dirty="0" smtClean="0"/>
              <a:t>thereafter…)</a:t>
            </a:r>
            <a:endParaRPr lang="en-US" sz="1550" i="1" dirty="0"/>
          </a:p>
        </p:txBody>
      </p:sp>
    </p:spTree>
    <p:extLst>
      <p:ext uri="{BB962C8B-B14F-4D97-AF65-F5344CB8AC3E}">
        <p14:creationId xmlns:p14="http://schemas.microsoft.com/office/powerpoint/2010/main" val="128231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184374"/>
            <a:ext cx="5112568" cy="868362"/>
          </a:xfrm>
        </p:spPr>
        <p:txBody>
          <a:bodyPr/>
          <a:lstStyle/>
          <a:p>
            <a:pPr>
              <a:lnSpc>
                <a:spcPts val="2500"/>
              </a:lnSpc>
              <a:spcAft>
                <a:spcPts val="300"/>
              </a:spcAft>
            </a:pPr>
            <a:r>
              <a:rPr lang="en-GB" sz="2000" dirty="0" smtClean="0"/>
              <a:t>Examples of computation of </a:t>
            </a:r>
            <a:br>
              <a:rPr lang="en-GB" sz="2000" dirty="0" smtClean="0"/>
            </a:br>
            <a:r>
              <a:rPr lang="en-GB" sz="2000" dirty="0" smtClean="0"/>
              <a:t>penalties </a:t>
            </a:r>
            <a:r>
              <a:rPr lang="en-US" sz="2000" dirty="0"/>
              <a:t>to understand the logic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of </a:t>
            </a:r>
            <a:r>
              <a:rPr lang="en-US" sz="2000" dirty="0"/>
              <a:t>the activation</a:t>
            </a:r>
            <a:r>
              <a:rPr lang="en-GB" sz="2000" dirty="0" smtClean="0"/>
              <a:t> (I)</a:t>
            </a:r>
            <a:endParaRPr lang="en-GB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830888" y="6453336"/>
            <a:ext cx="2133600" cy="404242"/>
          </a:xfrm>
        </p:spPr>
        <p:txBody>
          <a:bodyPr/>
          <a:lstStyle/>
          <a:p>
            <a:pPr>
              <a:defRPr/>
            </a:pPr>
            <a:fld id="{62E453D5-C540-4B54-8F5E-E87CBDFAE132}" type="slidenum">
              <a:rPr lang="fr-FR" sz="1200" smtClean="0">
                <a:solidFill>
                  <a:srgbClr val="333399"/>
                </a:solidFill>
              </a:rPr>
              <a:pPr>
                <a:defRPr/>
              </a:pPr>
              <a:t>5</a:t>
            </a:fld>
            <a:endParaRPr lang="fr-FR" sz="1200" dirty="0">
              <a:solidFill>
                <a:srgbClr val="333399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0832" y="1196752"/>
            <a:ext cx="8445624" cy="5400600"/>
          </a:xfrm>
        </p:spPr>
        <p:txBody>
          <a:bodyPr>
            <a:noAutofit/>
          </a:bodyPr>
          <a:lstStyle/>
          <a:p>
            <a:pPr marL="0" lvl="1" indent="0" algn="just">
              <a:lnSpc>
                <a:spcPts val="21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en-US" sz="1600" b="1" dirty="0">
                <a:solidFill>
                  <a:srgbClr val="333399"/>
                </a:solidFill>
              </a:rPr>
              <a:t>Example </a:t>
            </a:r>
            <a:r>
              <a:rPr lang="en-US" sz="1600" b="1" dirty="0" smtClean="0">
                <a:solidFill>
                  <a:srgbClr val="333399"/>
                </a:solidFill>
              </a:rPr>
              <a:t>1: </a:t>
            </a:r>
            <a:r>
              <a:rPr lang="en-US" sz="1600" dirty="0">
                <a:solidFill>
                  <a:srgbClr val="333399"/>
                </a:solidFill>
              </a:rPr>
              <a:t>A DVP settlement </a:t>
            </a:r>
            <a:r>
              <a:rPr lang="en-US" sz="1600" dirty="0" smtClean="0">
                <a:solidFill>
                  <a:srgbClr val="333399"/>
                </a:solidFill>
              </a:rPr>
              <a:t>instruction, </a:t>
            </a:r>
            <a:r>
              <a:rPr lang="en-US" sz="1600" dirty="0">
                <a:solidFill>
                  <a:srgbClr val="333399"/>
                </a:solidFill>
              </a:rPr>
              <a:t>w</a:t>
            </a:r>
            <a:r>
              <a:rPr lang="en-US" sz="1600" dirty="0" smtClean="0">
                <a:solidFill>
                  <a:srgbClr val="333399"/>
                </a:solidFill>
              </a:rPr>
              <a:t>hich enters </a:t>
            </a:r>
            <a:r>
              <a:rPr lang="en-US" sz="1600" dirty="0">
                <a:solidFill>
                  <a:srgbClr val="333399"/>
                </a:solidFill>
              </a:rPr>
              <a:t>and i</a:t>
            </a:r>
            <a:r>
              <a:rPr lang="en-US" sz="1600" dirty="0" smtClean="0">
                <a:solidFill>
                  <a:srgbClr val="333399"/>
                </a:solidFill>
              </a:rPr>
              <a:t>s </a:t>
            </a:r>
            <a:r>
              <a:rPr lang="en-US" sz="1600" dirty="0">
                <a:solidFill>
                  <a:srgbClr val="333399"/>
                </a:solidFill>
              </a:rPr>
              <a:t>matched in T2S at 10:00 on its ISD </a:t>
            </a:r>
            <a:r>
              <a:rPr lang="en-US" sz="1600" dirty="0" smtClean="0">
                <a:solidFill>
                  <a:srgbClr val="333399"/>
                </a:solidFill>
              </a:rPr>
              <a:t>(Monday, 13 Sep 2021), </a:t>
            </a:r>
            <a:r>
              <a:rPr lang="en-US" sz="1600" dirty="0">
                <a:solidFill>
                  <a:srgbClr val="333399"/>
                </a:solidFill>
              </a:rPr>
              <a:t>fails to settle on this business </a:t>
            </a:r>
            <a:r>
              <a:rPr lang="en-US" sz="1600" dirty="0" smtClean="0">
                <a:solidFill>
                  <a:srgbClr val="333399"/>
                </a:solidFill>
              </a:rPr>
              <a:t>day</a:t>
            </a:r>
            <a:endParaRPr lang="en-US" sz="1600" dirty="0">
              <a:solidFill>
                <a:srgbClr val="333399"/>
              </a:solidFill>
            </a:endParaRPr>
          </a:p>
          <a:p>
            <a:pPr marL="442913" lvl="1" indent="-261938" algn="just">
              <a:lnSpc>
                <a:spcPts val="1900"/>
              </a:lnSpc>
              <a:spcBef>
                <a:spcPts val="600"/>
              </a:spcBef>
              <a:spcAft>
                <a:spcPts val="200"/>
              </a:spcAft>
            </a:pPr>
            <a:r>
              <a:rPr lang="en-US" sz="1500" dirty="0">
                <a:solidFill>
                  <a:srgbClr val="333399"/>
                </a:solidFill>
              </a:rPr>
              <a:t>On </a:t>
            </a:r>
            <a:r>
              <a:rPr lang="en-US" sz="1500" dirty="0" smtClean="0">
                <a:solidFill>
                  <a:srgbClr val="333399"/>
                </a:solidFill>
              </a:rPr>
              <a:t>Tuesday, </a:t>
            </a:r>
            <a:r>
              <a:rPr lang="en-US" sz="1500" dirty="0">
                <a:solidFill>
                  <a:srgbClr val="333399"/>
                </a:solidFill>
              </a:rPr>
              <a:t>14 </a:t>
            </a:r>
            <a:r>
              <a:rPr lang="en-US" sz="1500" dirty="0" smtClean="0">
                <a:solidFill>
                  <a:srgbClr val="333399"/>
                </a:solidFill>
              </a:rPr>
              <a:t>Sep 2021, </a:t>
            </a:r>
            <a:r>
              <a:rPr lang="en-US" sz="1500" dirty="0">
                <a:solidFill>
                  <a:srgbClr val="333399"/>
                </a:solidFill>
              </a:rPr>
              <a:t>T2S will not compute </a:t>
            </a:r>
            <a:r>
              <a:rPr lang="en-US" sz="1500" dirty="0" smtClean="0">
                <a:solidFill>
                  <a:srgbClr val="333399"/>
                </a:solidFill>
              </a:rPr>
              <a:t>a </a:t>
            </a:r>
            <a:r>
              <a:rPr lang="en-US" sz="1500" dirty="0">
                <a:solidFill>
                  <a:srgbClr val="333399"/>
                </a:solidFill>
              </a:rPr>
              <a:t>SEFP because securities </a:t>
            </a:r>
            <a:r>
              <a:rPr lang="en-US" sz="1500" dirty="0" smtClean="0">
                <a:solidFill>
                  <a:srgbClr val="333399"/>
                </a:solidFill>
              </a:rPr>
              <a:t>are not </a:t>
            </a:r>
            <a:r>
              <a:rPr lang="en-US" sz="1500" dirty="0">
                <a:solidFill>
                  <a:srgbClr val="333399"/>
                </a:solidFill>
              </a:rPr>
              <a:t>subject to penalties on </a:t>
            </a:r>
            <a:r>
              <a:rPr lang="en-US" sz="1500" dirty="0" smtClean="0">
                <a:solidFill>
                  <a:srgbClr val="333399"/>
                </a:solidFill>
              </a:rPr>
              <a:t>13 Sep 2021 </a:t>
            </a:r>
            <a:r>
              <a:rPr lang="en-US" sz="1500" dirty="0">
                <a:solidFill>
                  <a:srgbClr val="333399"/>
                </a:solidFill>
              </a:rPr>
              <a:t>(they will be only as from the activation date i.e. 14 </a:t>
            </a:r>
            <a:r>
              <a:rPr lang="en-US" sz="1500" dirty="0" smtClean="0">
                <a:solidFill>
                  <a:srgbClr val="333399"/>
                </a:solidFill>
              </a:rPr>
              <a:t>Sep 2021)</a:t>
            </a:r>
            <a:endParaRPr lang="en-US" sz="1500" dirty="0">
              <a:solidFill>
                <a:srgbClr val="333399"/>
              </a:solidFill>
            </a:endParaRPr>
          </a:p>
          <a:p>
            <a:pPr marL="442913" lvl="1" indent="-261938" algn="just">
              <a:lnSpc>
                <a:spcPts val="19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500" dirty="0" smtClean="0">
                <a:solidFill>
                  <a:srgbClr val="333399"/>
                </a:solidFill>
              </a:rPr>
              <a:t>If </a:t>
            </a:r>
            <a:r>
              <a:rPr lang="en-US" sz="1500" dirty="0">
                <a:solidFill>
                  <a:srgbClr val="333399"/>
                </a:solidFill>
              </a:rPr>
              <a:t>the instruction fails to settle </a:t>
            </a:r>
            <a:r>
              <a:rPr lang="en-US" sz="1500" dirty="0" smtClean="0">
                <a:solidFill>
                  <a:srgbClr val="333399"/>
                </a:solidFill>
              </a:rPr>
              <a:t>also on </a:t>
            </a:r>
            <a:r>
              <a:rPr lang="en-US" sz="1500" dirty="0">
                <a:solidFill>
                  <a:srgbClr val="333399"/>
                </a:solidFill>
              </a:rPr>
              <a:t>Tuesday, 14 Sep </a:t>
            </a:r>
            <a:r>
              <a:rPr lang="en-US" sz="1500" dirty="0" smtClean="0">
                <a:solidFill>
                  <a:srgbClr val="333399"/>
                </a:solidFill>
              </a:rPr>
              <a:t>2021 (“</a:t>
            </a:r>
            <a:r>
              <a:rPr lang="en-US" sz="1500" dirty="0">
                <a:solidFill>
                  <a:srgbClr val="333399"/>
                </a:solidFill>
              </a:rPr>
              <a:t>ISD+1” for the instruction</a:t>
            </a:r>
            <a:r>
              <a:rPr lang="en-US" sz="1500" dirty="0" smtClean="0">
                <a:solidFill>
                  <a:srgbClr val="333399"/>
                </a:solidFill>
              </a:rPr>
              <a:t>):</a:t>
            </a:r>
            <a:endParaRPr lang="en-US" sz="1500" dirty="0">
              <a:solidFill>
                <a:srgbClr val="333399"/>
              </a:solidFill>
            </a:endParaRPr>
          </a:p>
          <a:p>
            <a:pPr marL="935038" lvl="2" indent="-268288" algn="just">
              <a:lnSpc>
                <a:spcPts val="1800"/>
              </a:lnSpc>
              <a:spcBef>
                <a:spcPts val="400"/>
              </a:spcBef>
              <a:spcAft>
                <a:spcPts val="1200"/>
              </a:spcAft>
            </a:pPr>
            <a:r>
              <a:rPr lang="en-US" sz="1400" dirty="0">
                <a:solidFill>
                  <a:srgbClr val="333399"/>
                </a:solidFill>
              </a:rPr>
              <a:t>On </a:t>
            </a:r>
            <a:r>
              <a:rPr lang="en-US" sz="1400" dirty="0" smtClean="0">
                <a:solidFill>
                  <a:srgbClr val="333399"/>
                </a:solidFill>
              </a:rPr>
              <a:t>Wednesday</a:t>
            </a:r>
            <a:r>
              <a:rPr lang="en-US" sz="1400" dirty="0">
                <a:solidFill>
                  <a:srgbClr val="333399"/>
                </a:solidFill>
              </a:rPr>
              <a:t>, 15 </a:t>
            </a:r>
            <a:r>
              <a:rPr lang="en-US" sz="1400" dirty="0" smtClean="0">
                <a:solidFill>
                  <a:srgbClr val="333399"/>
                </a:solidFill>
              </a:rPr>
              <a:t>Sep 2021, </a:t>
            </a:r>
            <a:r>
              <a:rPr lang="en-US" sz="1400" dirty="0">
                <a:solidFill>
                  <a:srgbClr val="333399"/>
                </a:solidFill>
              </a:rPr>
              <a:t>T2S will compute a SEFP because securities </a:t>
            </a:r>
            <a:r>
              <a:rPr lang="en-US" sz="1400" dirty="0" smtClean="0">
                <a:solidFill>
                  <a:srgbClr val="333399"/>
                </a:solidFill>
              </a:rPr>
              <a:t>will be </a:t>
            </a:r>
            <a:r>
              <a:rPr lang="en-US" sz="1400" dirty="0">
                <a:solidFill>
                  <a:srgbClr val="333399"/>
                </a:solidFill>
              </a:rPr>
              <a:t>subject to </a:t>
            </a:r>
            <a:r>
              <a:rPr lang="en-US" sz="1400" dirty="0" smtClean="0">
                <a:solidFill>
                  <a:srgbClr val="333399"/>
                </a:solidFill>
              </a:rPr>
              <a:t>penalties</a:t>
            </a:r>
            <a:endParaRPr lang="en-US" sz="1400" dirty="0">
              <a:solidFill>
                <a:srgbClr val="333399"/>
              </a:solidFill>
            </a:endParaRPr>
          </a:p>
          <a:p>
            <a:pPr marL="0" lvl="1" indent="0" algn="just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333399"/>
                </a:solidFill>
              </a:rPr>
              <a:t>Example 2: </a:t>
            </a:r>
            <a:r>
              <a:rPr lang="en-US" sz="1600" dirty="0">
                <a:solidFill>
                  <a:srgbClr val="333399"/>
                </a:solidFill>
              </a:rPr>
              <a:t>A DVP settlement instruction enters and is matched in T2S at 14:00 on Monday, 13 Sep 2021. The instruction has ISD </a:t>
            </a:r>
            <a:r>
              <a:rPr lang="en-US" sz="1600" dirty="0" smtClean="0">
                <a:solidFill>
                  <a:srgbClr val="333399"/>
                </a:solidFill>
              </a:rPr>
              <a:t>Friday</a:t>
            </a:r>
            <a:r>
              <a:rPr lang="en-US" sz="1600" dirty="0">
                <a:solidFill>
                  <a:srgbClr val="333399"/>
                </a:solidFill>
              </a:rPr>
              <a:t>, 10 </a:t>
            </a:r>
            <a:r>
              <a:rPr lang="en-US" sz="1600" dirty="0" smtClean="0">
                <a:solidFill>
                  <a:srgbClr val="333399"/>
                </a:solidFill>
              </a:rPr>
              <a:t>Sep 2021 </a:t>
            </a:r>
            <a:r>
              <a:rPr lang="en-US" sz="1600" dirty="0">
                <a:solidFill>
                  <a:srgbClr val="333399"/>
                </a:solidFill>
              </a:rPr>
              <a:t>(i.e. it enters and is matched in T2S one day after its ISD</a:t>
            </a:r>
            <a:r>
              <a:rPr lang="en-US" sz="1600" dirty="0" smtClean="0">
                <a:solidFill>
                  <a:srgbClr val="333399"/>
                </a:solidFill>
              </a:rPr>
              <a:t>)</a:t>
            </a:r>
            <a:endParaRPr lang="en-US" sz="1600" dirty="0">
              <a:solidFill>
                <a:srgbClr val="333399"/>
              </a:solidFill>
            </a:endParaRPr>
          </a:p>
          <a:p>
            <a:pPr marL="442913" lvl="1" indent="-261938" algn="just">
              <a:lnSpc>
                <a:spcPts val="19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1500" dirty="0">
                <a:solidFill>
                  <a:srgbClr val="333399"/>
                </a:solidFill>
              </a:rPr>
              <a:t>On Tuesday, 14 Sep 2021, T2S will not compute a LMFP </a:t>
            </a:r>
            <a:r>
              <a:rPr lang="en-US" sz="1500" dirty="0" smtClean="0">
                <a:solidFill>
                  <a:srgbClr val="333399"/>
                </a:solidFill>
              </a:rPr>
              <a:t>because:</a:t>
            </a:r>
          </a:p>
          <a:p>
            <a:pPr marL="935038" lvl="2" indent="-268288" algn="just">
              <a:lnSpc>
                <a:spcPts val="18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333399"/>
                </a:solidFill>
              </a:rPr>
              <a:t>The </a:t>
            </a:r>
            <a:r>
              <a:rPr lang="en-US" sz="1400" dirty="0">
                <a:solidFill>
                  <a:srgbClr val="333399"/>
                </a:solidFill>
              </a:rPr>
              <a:t>applicable day for this LMFP (10 </a:t>
            </a:r>
            <a:r>
              <a:rPr lang="en-US" sz="1400" dirty="0" smtClean="0">
                <a:solidFill>
                  <a:srgbClr val="333399"/>
                </a:solidFill>
              </a:rPr>
              <a:t>Sep 2021) </a:t>
            </a:r>
            <a:r>
              <a:rPr lang="en-US" sz="1400" dirty="0">
                <a:solidFill>
                  <a:srgbClr val="333399"/>
                </a:solidFill>
              </a:rPr>
              <a:t>is before the activation date (14 </a:t>
            </a:r>
            <a:r>
              <a:rPr lang="en-US" sz="1400" dirty="0" smtClean="0">
                <a:solidFill>
                  <a:srgbClr val="333399"/>
                </a:solidFill>
              </a:rPr>
              <a:t>Sep 2021), </a:t>
            </a:r>
            <a:r>
              <a:rPr lang="en-US" sz="1400" dirty="0">
                <a:solidFill>
                  <a:srgbClr val="333399"/>
                </a:solidFill>
              </a:rPr>
              <a:t>so securities are not subject to </a:t>
            </a:r>
            <a:r>
              <a:rPr lang="en-US" sz="1400" dirty="0" smtClean="0">
                <a:solidFill>
                  <a:srgbClr val="333399"/>
                </a:solidFill>
              </a:rPr>
              <a:t>penalties.</a:t>
            </a:r>
            <a:r>
              <a:rPr lang="en-GB" sz="1400" dirty="0">
                <a:solidFill>
                  <a:srgbClr val="333399"/>
                </a:solidFill>
              </a:rPr>
              <a:t> Therefore, the LMFP will not be computed</a:t>
            </a:r>
            <a:endParaRPr lang="en-US" sz="1400" dirty="0">
              <a:solidFill>
                <a:srgbClr val="333399"/>
              </a:solidFill>
            </a:endParaRPr>
          </a:p>
          <a:p>
            <a:pPr marL="442913" lvl="1" indent="-261938" algn="just">
              <a:lnSpc>
                <a:spcPts val="19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sz="1500" dirty="0">
                <a:solidFill>
                  <a:srgbClr val="333399"/>
                </a:solidFill>
              </a:rPr>
              <a:t>If (on top of arriving one day late) the instruction </a:t>
            </a:r>
            <a:r>
              <a:rPr lang="en-US" sz="1500" dirty="0" smtClean="0">
                <a:solidFill>
                  <a:srgbClr val="333399"/>
                </a:solidFill>
              </a:rPr>
              <a:t>fails </a:t>
            </a:r>
            <a:r>
              <a:rPr lang="en-US" sz="1500" dirty="0">
                <a:solidFill>
                  <a:srgbClr val="333399"/>
                </a:solidFill>
              </a:rPr>
              <a:t>to settle in T2S on this business day (i.e. on Monday, 13 Sep 2021):</a:t>
            </a:r>
          </a:p>
          <a:p>
            <a:pPr marL="935038" lvl="2" indent="-268288" algn="just">
              <a:lnSpc>
                <a:spcPts val="18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400" dirty="0">
                <a:solidFill>
                  <a:srgbClr val="333399"/>
                </a:solidFill>
              </a:rPr>
              <a:t>On Tuesday, 14 Sep 2021, T2S will not compute the SEFP because securities </a:t>
            </a:r>
            <a:r>
              <a:rPr lang="en-US" sz="1400" dirty="0" smtClean="0">
                <a:solidFill>
                  <a:srgbClr val="333399"/>
                </a:solidFill>
              </a:rPr>
              <a:t>are not </a:t>
            </a:r>
            <a:r>
              <a:rPr lang="en-US" sz="1400" dirty="0">
                <a:solidFill>
                  <a:srgbClr val="333399"/>
                </a:solidFill>
              </a:rPr>
              <a:t>subject to penalties on </a:t>
            </a:r>
            <a:r>
              <a:rPr lang="en-US" sz="1400" dirty="0" smtClean="0">
                <a:solidFill>
                  <a:srgbClr val="333399"/>
                </a:solidFill>
              </a:rPr>
              <a:t>13 Sep 2021</a:t>
            </a:r>
          </a:p>
          <a:p>
            <a:pPr marL="442913" lvl="1" indent="-261938" algn="just">
              <a:lnSpc>
                <a:spcPts val="1900"/>
              </a:lnSpc>
              <a:spcBef>
                <a:spcPts val="500"/>
              </a:spcBef>
              <a:spcAft>
                <a:spcPts val="0"/>
              </a:spcAft>
            </a:pPr>
            <a:r>
              <a:rPr lang="en-US" sz="1500" dirty="0">
                <a:solidFill>
                  <a:srgbClr val="333399"/>
                </a:solidFill>
              </a:rPr>
              <a:t>If the instruction fails to settle also on Tuesday, 14 Sep </a:t>
            </a:r>
            <a:r>
              <a:rPr lang="en-US" sz="1500" dirty="0" smtClean="0">
                <a:solidFill>
                  <a:srgbClr val="333399"/>
                </a:solidFill>
              </a:rPr>
              <a:t>2021 (“</a:t>
            </a:r>
            <a:r>
              <a:rPr lang="en-US" sz="1500" dirty="0">
                <a:solidFill>
                  <a:srgbClr val="333399"/>
                </a:solidFill>
              </a:rPr>
              <a:t>ISD+2” for the instruction</a:t>
            </a:r>
            <a:r>
              <a:rPr lang="en-US" sz="1500" dirty="0" smtClean="0">
                <a:solidFill>
                  <a:srgbClr val="333399"/>
                </a:solidFill>
              </a:rPr>
              <a:t>):</a:t>
            </a:r>
            <a:endParaRPr lang="en-US" sz="1500" dirty="0">
              <a:solidFill>
                <a:srgbClr val="333399"/>
              </a:solidFill>
            </a:endParaRPr>
          </a:p>
          <a:p>
            <a:pPr marL="935038" lvl="2" indent="-268288" algn="just">
              <a:lnSpc>
                <a:spcPts val="1700"/>
              </a:lnSpc>
              <a:spcBef>
                <a:spcPts val="300"/>
              </a:spcBef>
              <a:spcAft>
                <a:spcPts val="0"/>
              </a:spcAft>
            </a:pPr>
            <a:r>
              <a:rPr lang="en-US" sz="1400" dirty="0">
                <a:solidFill>
                  <a:srgbClr val="333399"/>
                </a:solidFill>
              </a:rPr>
              <a:t>On </a:t>
            </a:r>
            <a:r>
              <a:rPr lang="en-US" sz="1400" dirty="0" smtClean="0">
                <a:solidFill>
                  <a:srgbClr val="333399"/>
                </a:solidFill>
              </a:rPr>
              <a:t>Wednesday</a:t>
            </a:r>
            <a:r>
              <a:rPr lang="en-US" sz="1400" dirty="0">
                <a:solidFill>
                  <a:srgbClr val="333399"/>
                </a:solidFill>
              </a:rPr>
              <a:t>, 15 </a:t>
            </a:r>
            <a:r>
              <a:rPr lang="en-US" sz="1400" dirty="0" smtClean="0">
                <a:solidFill>
                  <a:srgbClr val="333399"/>
                </a:solidFill>
              </a:rPr>
              <a:t>Sep 2021, </a:t>
            </a:r>
            <a:r>
              <a:rPr lang="en-US" sz="1400" dirty="0">
                <a:solidFill>
                  <a:srgbClr val="333399"/>
                </a:solidFill>
              </a:rPr>
              <a:t>T2S will compute a SEFP because securities will be subject to penalties</a:t>
            </a:r>
          </a:p>
          <a:p>
            <a:pPr marL="935038" lvl="2" indent="-268288" algn="just">
              <a:lnSpc>
                <a:spcPts val="2000"/>
              </a:lnSpc>
              <a:spcBef>
                <a:spcPts val="400"/>
              </a:spcBef>
              <a:spcAft>
                <a:spcPts val="1200"/>
              </a:spcAft>
            </a:pPr>
            <a:endParaRPr lang="en-US" sz="1400" dirty="0">
              <a:solidFill>
                <a:srgbClr val="333399"/>
              </a:solidFill>
            </a:endParaRPr>
          </a:p>
          <a:p>
            <a:pPr marL="935038" lvl="2" indent="-268288" algn="just">
              <a:lnSpc>
                <a:spcPts val="2000"/>
              </a:lnSpc>
              <a:spcBef>
                <a:spcPts val="400"/>
              </a:spcBef>
              <a:spcAft>
                <a:spcPts val="900"/>
              </a:spcAft>
            </a:pPr>
            <a:endParaRPr lang="en-US" sz="1400" dirty="0">
              <a:solidFill>
                <a:srgbClr val="333399"/>
              </a:solidFill>
            </a:endParaRPr>
          </a:p>
          <a:p>
            <a:pPr marL="666750" lvl="2" indent="0" algn="just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1500" dirty="0">
              <a:solidFill>
                <a:srgbClr val="333399"/>
              </a:solidFill>
            </a:endParaRPr>
          </a:p>
          <a:p>
            <a:pPr marL="666750" lvl="2" indent="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5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230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184374"/>
            <a:ext cx="5112568" cy="868362"/>
          </a:xfrm>
        </p:spPr>
        <p:txBody>
          <a:bodyPr/>
          <a:lstStyle/>
          <a:p>
            <a:pPr>
              <a:lnSpc>
                <a:spcPts val="2500"/>
              </a:lnSpc>
              <a:spcAft>
                <a:spcPts val="300"/>
              </a:spcAft>
            </a:pPr>
            <a:r>
              <a:rPr lang="en-GB" sz="2000" dirty="0" smtClean="0"/>
              <a:t>Examples of computation of </a:t>
            </a:r>
            <a:br>
              <a:rPr lang="en-GB" sz="2000" dirty="0" smtClean="0"/>
            </a:br>
            <a:r>
              <a:rPr lang="en-GB" sz="2000" dirty="0" smtClean="0"/>
              <a:t>penalties </a:t>
            </a:r>
            <a:r>
              <a:rPr lang="en-US" sz="2000" dirty="0"/>
              <a:t>to understand the logic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of </a:t>
            </a:r>
            <a:r>
              <a:rPr lang="en-US" sz="2000" dirty="0"/>
              <a:t>the activation</a:t>
            </a:r>
            <a:r>
              <a:rPr lang="en-GB" sz="2000" dirty="0" smtClean="0"/>
              <a:t> (II)</a:t>
            </a:r>
            <a:endParaRPr lang="en-GB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830888" y="6453336"/>
            <a:ext cx="2133600" cy="404242"/>
          </a:xfrm>
        </p:spPr>
        <p:txBody>
          <a:bodyPr/>
          <a:lstStyle/>
          <a:p>
            <a:pPr>
              <a:defRPr/>
            </a:pPr>
            <a:fld id="{62E453D5-C540-4B54-8F5E-E87CBDFAE132}" type="slidenum">
              <a:rPr lang="fr-FR" sz="1200" smtClean="0">
                <a:solidFill>
                  <a:srgbClr val="333399"/>
                </a:solidFill>
              </a:rPr>
              <a:pPr>
                <a:defRPr/>
              </a:pPr>
              <a:t>6</a:t>
            </a:fld>
            <a:endParaRPr lang="fr-FR" sz="1200" dirty="0">
              <a:solidFill>
                <a:srgbClr val="333399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0832" y="1340768"/>
            <a:ext cx="8445624" cy="5400600"/>
          </a:xfrm>
        </p:spPr>
        <p:txBody>
          <a:bodyPr>
            <a:noAutofit/>
          </a:bodyPr>
          <a:lstStyle/>
          <a:p>
            <a:pPr marL="0" lvl="1" indent="0" algn="just">
              <a:lnSpc>
                <a:spcPts val="21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en-US" sz="1600" b="1" dirty="0">
                <a:solidFill>
                  <a:srgbClr val="333399"/>
                </a:solidFill>
              </a:rPr>
              <a:t>Example </a:t>
            </a:r>
            <a:r>
              <a:rPr lang="en-US" sz="1600" b="1" dirty="0" smtClean="0">
                <a:solidFill>
                  <a:srgbClr val="333399"/>
                </a:solidFill>
              </a:rPr>
              <a:t>3: </a:t>
            </a:r>
            <a:r>
              <a:rPr lang="en-US" sz="1600" dirty="0">
                <a:solidFill>
                  <a:srgbClr val="333399"/>
                </a:solidFill>
              </a:rPr>
              <a:t>A DVP settlement </a:t>
            </a:r>
            <a:r>
              <a:rPr lang="en-US" sz="1600" dirty="0" smtClean="0">
                <a:solidFill>
                  <a:srgbClr val="333399"/>
                </a:solidFill>
              </a:rPr>
              <a:t>instruction, which enters </a:t>
            </a:r>
            <a:r>
              <a:rPr lang="en-US" sz="1600" dirty="0">
                <a:solidFill>
                  <a:srgbClr val="333399"/>
                </a:solidFill>
              </a:rPr>
              <a:t>and i</a:t>
            </a:r>
            <a:r>
              <a:rPr lang="en-US" sz="1600" dirty="0" smtClean="0">
                <a:solidFill>
                  <a:srgbClr val="333399"/>
                </a:solidFill>
              </a:rPr>
              <a:t>s </a:t>
            </a:r>
            <a:r>
              <a:rPr lang="en-US" sz="1600" dirty="0">
                <a:solidFill>
                  <a:srgbClr val="333399"/>
                </a:solidFill>
              </a:rPr>
              <a:t>matched in T2S </a:t>
            </a:r>
            <a:r>
              <a:rPr lang="en-US" sz="1600" dirty="0" smtClean="0">
                <a:solidFill>
                  <a:srgbClr val="333399"/>
                </a:solidFill>
              </a:rPr>
              <a:t>at 14:00 </a:t>
            </a:r>
            <a:r>
              <a:rPr lang="en-US" sz="1600" dirty="0">
                <a:solidFill>
                  <a:srgbClr val="333399"/>
                </a:solidFill>
              </a:rPr>
              <a:t>on its ISD (Tuesday, 14 Sep 2021), fails to settle on this business </a:t>
            </a:r>
            <a:r>
              <a:rPr lang="en-US" sz="1600" dirty="0" smtClean="0">
                <a:solidFill>
                  <a:srgbClr val="333399"/>
                </a:solidFill>
              </a:rPr>
              <a:t>day</a:t>
            </a:r>
            <a:endParaRPr lang="en-US" sz="1600" dirty="0">
              <a:solidFill>
                <a:srgbClr val="333399"/>
              </a:solidFill>
            </a:endParaRPr>
          </a:p>
          <a:p>
            <a:pPr marL="442913" lvl="1" indent="-261938" algn="just">
              <a:lnSpc>
                <a:spcPts val="1900"/>
              </a:lnSpc>
              <a:spcBef>
                <a:spcPts val="600"/>
              </a:spcBef>
              <a:spcAft>
                <a:spcPts val="200"/>
              </a:spcAft>
            </a:pPr>
            <a:r>
              <a:rPr lang="en-US" sz="1500" dirty="0">
                <a:solidFill>
                  <a:srgbClr val="333399"/>
                </a:solidFill>
              </a:rPr>
              <a:t>On Wednesday, 15 Sep </a:t>
            </a:r>
            <a:r>
              <a:rPr lang="en-US" sz="1500" dirty="0" smtClean="0">
                <a:solidFill>
                  <a:srgbClr val="333399"/>
                </a:solidFill>
              </a:rPr>
              <a:t>2021, </a:t>
            </a:r>
            <a:r>
              <a:rPr lang="en-US" sz="1500" dirty="0">
                <a:solidFill>
                  <a:srgbClr val="333399"/>
                </a:solidFill>
              </a:rPr>
              <a:t>T2S will compute a SEFP because </a:t>
            </a:r>
            <a:r>
              <a:rPr lang="en-US" sz="1500" dirty="0" smtClean="0">
                <a:solidFill>
                  <a:srgbClr val="333399"/>
                </a:solidFill>
              </a:rPr>
              <a:t>securities are subject </a:t>
            </a:r>
            <a:r>
              <a:rPr lang="en-US" sz="1500" dirty="0">
                <a:solidFill>
                  <a:srgbClr val="333399"/>
                </a:solidFill>
              </a:rPr>
              <a:t>to </a:t>
            </a:r>
            <a:r>
              <a:rPr lang="en-US" sz="1500" dirty="0" smtClean="0">
                <a:solidFill>
                  <a:srgbClr val="333399"/>
                </a:solidFill>
              </a:rPr>
              <a:t>penalties on 14 Sep 2021 (activation date)</a:t>
            </a:r>
          </a:p>
          <a:p>
            <a:pPr marL="442913" lvl="1" indent="-261938" algn="just">
              <a:lnSpc>
                <a:spcPts val="19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1500" dirty="0">
                <a:solidFill>
                  <a:srgbClr val="333399"/>
                </a:solidFill>
              </a:rPr>
              <a:t>If the instruction fails also to settle on any following day, T2S will compute the related SEFP </a:t>
            </a:r>
            <a:r>
              <a:rPr lang="en-US" sz="1500" dirty="0" smtClean="0">
                <a:solidFill>
                  <a:srgbClr val="333399"/>
                </a:solidFill>
              </a:rPr>
              <a:t>in </a:t>
            </a:r>
            <a:r>
              <a:rPr lang="en-US" sz="1500" dirty="0">
                <a:solidFill>
                  <a:srgbClr val="333399"/>
                </a:solidFill>
              </a:rPr>
              <a:t>the corresponding calculation process</a:t>
            </a:r>
          </a:p>
          <a:p>
            <a:pPr marL="0" lvl="1" indent="0" algn="just">
              <a:lnSpc>
                <a:spcPts val="2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333399"/>
                </a:solidFill>
              </a:rPr>
              <a:t>Example </a:t>
            </a:r>
            <a:r>
              <a:rPr lang="en-US" sz="1600" b="1" dirty="0">
                <a:solidFill>
                  <a:srgbClr val="333399"/>
                </a:solidFill>
              </a:rPr>
              <a:t>4</a:t>
            </a:r>
            <a:r>
              <a:rPr lang="en-US" sz="1600" b="1" dirty="0" smtClean="0">
                <a:solidFill>
                  <a:srgbClr val="333399"/>
                </a:solidFill>
              </a:rPr>
              <a:t>: </a:t>
            </a:r>
            <a:r>
              <a:rPr lang="en-US" sz="1600" dirty="0">
                <a:solidFill>
                  <a:srgbClr val="333399"/>
                </a:solidFill>
              </a:rPr>
              <a:t>A DVP settlement instruction </a:t>
            </a:r>
            <a:r>
              <a:rPr lang="en-US" sz="1600" dirty="0" smtClean="0">
                <a:solidFill>
                  <a:srgbClr val="333399"/>
                </a:solidFill>
              </a:rPr>
              <a:t>enters </a:t>
            </a:r>
            <a:r>
              <a:rPr lang="en-US" sz="1600" dirty="0">
                <a:solidFill>
                  <a:srgbClr val="333399"/>
                </a:solidFill>
              </a:rPr>
              <a:t>and is matched in T2S at 14:00 on Tuesday, 14 Sep 2021. The instruction has ISD Monday, 13 Sep </a:t>
            </a:r>
            <a:r>
              <a:rPr lang="en-US" sz="1600" dirty="0" smtClean="0">
                <a:solidFill>
                  <a:srgbClr val="333399"/>
                </a:solidFill>
              </a:rPr>
              <a:t>2021 (</a:t>
            </a:r>
            <a:r>
              <a:rPr lang="en-US" sz="1600" dirty="0">
                <a:solidFill>
                  <a:srgbClr val="333399"/>
                </a:solidFill>
              </a:rPr>
              <a:t>i.e. it enters and is matched in T2S one day after its ISD</a:t>
            </a:r>
            <a:r>
              <a:rPr lang="en-US" sz="1600" dirty="0" smtClean="0">
                <a:solidFill>
                  <a:srgbClr val="333399"/>
                </a:solidFill>
              </a:rPr>
              <a:t>)</a:t>
            </a:r>
            <a:endParaRPr lang="en-US" sz="1600" dirty="0">
              <a:solidFill>
                <a:srgbClr val="333399"/>
              </a:solidFill>
            </a:endParaRPr>
          </a:p>
          <a:p>
            <a:pPr marL="442913" lvl="1" indent="-261938" algn="just">
              <a:lnSpc>
                <a:spcPts val="1900"/>
              </a:lnSpc>
              <a:spcBef>
                <a:spcPts val="600"/>
              </a:spcBef>
              <a:spcAft>
                <a:spcPts val="200"/>
              </a:spcAft>
            </a:pPr>
            <a:r>
              <a:rPr lang="en-US" sz="1500" dirty="0">
                <a:solidFill>
                  <a:srgbClr val="333399"/>
                </a:solidFill>
              </a:rPr>
              <a:t>On Wednesday, 15 Sep 2021, T2S will not compute a </a:t>
            </a:r>
            <a:r>
              <a:rPr lang="en-US" sz="1500" dirty="0" smtClean="0">
                <a:solidFill>
                  <a:srgbClr val="333399"/>
                </a:solidFill>
              </a:rPr>
              <a:t>LMFP for this instruction because:</a:t>
            </a:r>
          </a:p>
          <a:p>
            <a:pPr marL="935038" lvl="2" indent="-268288" algn="just">
              <a:lnSpc>
                <a:spcPts val="18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400" dirty="0" smtClean="0">
                <a:solidFill>
                  <a:srgbClr val="333399"/>
                </a:solidFill>
              </a:rPr>
              <a:t>The applicable day for this LMFP (</a:t>
            </a:r>
            <a:r>
              <a:rPr lang="en-US" sz="1400" dirty="0" smtClean="0">
                <a:solidFill>
                  <a:srgbClr val="333399"/>
                </a:solidFill>
              </a:rPr>
              <a:t>13 Sep 2021</a:t>
            </a:r>
            <a:r>
              <a:rPr lang="en-GB" sz="1400" dirty="0" smtClean="0">
                <a:solidFill>
                  <a:srgbClr val="333399"/>
                </a:solidFill>
              </a:rPr>
              <a:t>) is before the activation date (</a:t>
            </a:r>
            <a:r>
              <a:rPr lang="en-US" sz="1400" dirty="0">
                <a:solidFill>
                  <a:srgbClr val="333399"/>
                </a:solidFill>
              </a:rPr>
              <a:t>14 </a:t>
            </a:r>
            <a:r>
              <a:rPr lang="en-US" sz="1400" dirty="0" smtClean="0">
                <a:solidFill>
                  <a:srgbClr val="333399"/>
                </a:solidFill>
              </a:rPr>
              <a:t>Sep 2021</a:t>
            </a:r>
            <a:r>
              <a:rPr lang="en-GB" sz="1400" dirty="0" smtClean="0">
                <a:solidFill>
                  <a:srgbClr val="333399"/>
                </a:solidFill>
              </a:rPr>
              <a:t>), so securities are not </a:t>
            </a:r>
            <a:r>
              <a:rPr lang="en-US" sz="1400" dirty="0" smtClean="0">
                <a:solidFill>
                  <a:srgbClr val="333399"/>
                </a:solidFill>
              </a:rPr>
              <a:t>subject </a:t>
            </a:r>
            <a:r>
              <a:rPr lang="en-US" sz="1400" dirty="0">
                <a:solidFill>
                  <a:srgbClr val="333399"/>
                </a:solidFill>
              </a:rPr>
              <a:t>to </a:t>
            </a:r>
            <a:r>
              <a:rPr lang="en-US" sz="1400" dirty="0" smtClean="0">
                <a:solidFill>
                  <a:srgbClr val="333399"/>
                </a:solidFill>
              </a:rPr>
              <a:t>penalties</a:t>
            </a:r>
            <a:r>
              <a:rPr lang="en-GB" sz="1400" dirty="0" smtClean="0">
                <a:solidFill>
                  <a:srgbClr val="333399"/>
                </a:solidFill>
              </a:rPr>
              <a:t>. </a:t>
            </a:r>
            <a:r>
              <a:rPr lang="en-GB" sz="1400" dirty="0">
                <a:solidFill>
                  <a:srgbClr val="333399"/>
                </a:solidFill>
              </a:rPr>
              <a:t>Therefore, </a:t>
            </a:r>
            <a:r>
              <a:rPr lang="en-GB" sz="1400" dirty="0" smtClean="0">
                <a:solidFill>
                  <a:srgbClr val="333399"/>
                </a:solidFill>
              </a:rPr>
              <a:t>the LMFP will not be computed</a:t>
            </a:r>
            <a:endParaRPr lang="en-GB" sz="1400" dirty="0">
              <a:solidFill>
                <a:srgbClr val="333399"/>
              </a:solidFill>
            </a:endParaRPr>
          </a:p>
          <a:p>
            <a:pPr marL="442913" lvl="1" indent="-261938" algn="just">
              <a:lnSpc>
                <a:spcPts val="1900"/>
              </a:lnSpc>
              <a:spcBef>
                <a:spcPts val="700"/>
              </a:spcBef>
              <a:spcAft>
                <a:spcPts val="0"/>
              </a:spcAft>
            </a:pPr>
            <a:r>
              <a:rPr lang="en-US" sz="1500" dirty="0">
                <a:solidFill>
                  <a:srgbClr val="333399"/>
                </a:solidFill>
              </a:rPr>
              <a:t>If (on top of arriving one day late) the instruction </a:t>
            </a:r>
            <a:r>
              <a:rPr lang="en-US" sz="1500" dirty="0" smtClean="0">
                <a:solidFill>
                  <a:srgbClr val="333399"/>
                </a:solidFill>
              </a:rPr>
              <a:t>fails </a:t>
            </a:r>
            <a:r>
              <a:rPr lang="en-US" sz="1500" dirty="0">
                <a:solidFill>
                  <a:srgbClr val="333399"/>
                </a:solidFill>
              </a:rPr>
              <a:t>to settle in T2S on this business day (i.e. on Tuesday, 14 Sep 2021):</a:t>
            </a:r>
          </a:p>
          <a:p>
            <a:pPr marL="935038" lvl="2" indent="-268288" algn="just">
              <a:lnSpc>
                <a:spcPts val="18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1400" dirty="0">
                <a:solidFill>
                  <a:srgbClr val="333399"/>
                </a:solidFill>
              </a:rPr>
              <a:t>On Wednesday, 15 Sep 2021, T2S will </a:t>
            </a:r>
            <a:r>
              <a:rPr lang="en-US" sz="1400" dirty="0" smtClean="0">
                <a:solidFill>
                  <a:srgbClr val="333399"/>
                </a:solidFill>
              </a:rPr>
              <a:t>compute a </a:t>
            </a:r>
            <a:r>
              <a:rPr lang="en-US" sz="1400" dirty="0">
                <a:solidFill>
                  <a:srgbClr val="333399"/>
                </a:solidFill>
              </a:rPr>
              <a:t>SEFP because securities will be subject to </a:t>
            </a:r>
            <a:r>
              <a:rPr lang="en-US" sz="1400" dirty="0" smtClean="0">
                <a:solidFill>
                  <a:srgbClr val="333399"/>
                </a:solidFill>
              </a:rPr>
              <a:t>penalties</a:t>
            </a:r>
            <a:endParaRPr lang="en-US" sz="1400" dirty="0">
              <a:solidFill>
                <a:srgbClr val="333399"/>
              </a:solidFill>
            </a:endParaRPr>
          </a:p>
          <a:p>
            <a:pPr marL="442913" lvl="1" indent="-261938" algn="just">
              <a:lnSpc>
                <a:spcPts val="1900"/>
              </a:lnSpc>
              <a:spcBef>
                <a:spcPts val="600"/>
              </a:spcBef>
              <a:spcAft>
                <a:spcPts val="1200"/>
              </a:spcAft>
            </a:pPr>
            <a:r>
              <a:rPr lang="en-US" sz="1500" dirty="0">
                <a:solidFill>
                  <a:srgbClr val="333399"/>
                </a:solidFill>
              </a:rPr>
              <a:t>If the instruction fails also to settle on any following day, T2S will compute the related SEFP on the corresponding calculation process</a:t>
            </a:r>
          </a:p>
          <a:p>
            <a:pPr marL="935038" lvl="2" indent="-268288" algn="just">
              <a:lnSpc>
                <a:spcPts val="2000"/>
              </a:lnSpc>
              <a:spcBef>
                <a:spcPts val="400"/>
              </a:spcBef>
              <a:spcAft>
                <a:spcPts val="900"/>
              </a:spcAft>
            </a:pPr>
            <a:endParaRPr lang="en-US" sz="1400" dirty="0">
              <a:solidFill>
                <a:srgbClr val="333399"/>
              </a:solidFill>
            </a:endParaRPr>
          </a:p>
          <a:p>
            <a:pPr marL="666750" lvl="2" indent="0" algn="just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1500" dirty="0">
              <a:solidFill>
                <a:srgbClr val="333399"/>
              </a:solidFill>
            </a:endParaRPr>
          </a:p>
          <a:p>
            <a:pPr marL="666750" lvl="2" indent="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5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806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184374"/>
            <a:ext cx="5112568" cy="868362"/>
          </a:xfrm>
        </p:spPr>
        <p:txBody>
          <a:bodyPr/>
          <a:lstStyle/>
          <a:p>
            <a:pPr>
              <a:lnSpc>
                <a:spcPts val="2500"/>
              </a:lnSpc>
              <a:spcAft>
                <a:spcPts val="300"/>
              </a:spcAft>
            </a:pPr>
            <a:r>
              <a:rPr lang="en-GB" sz="2000" dirty="0"/>
              <a:t>Examples of computation of </a:t>
            </a:r>
            <a:br>
              <a:rPr lang="en-GB" sz="2000" dirty="0"/>
            </a:br>
            <a:r>
              <a:rPr lang="en-GB" sz="2000" dirty="0"/>
              <a:t>penalties </a:t>
            </a:r>
            <a:r>
              <a:rPr lang="en-US" sz="2000" dirty="0"/>
              <a:t>to understand the logic </a:t>
            </a:r>
            <a:br>
              <a:rPr lang="en-US" sz="2000" dirty="0"/>
            </a:br>
            <a:r>
              <a:rPr lang="en-US" sz="2000" dirty="0"/>
              <a:t>of the activation</a:t>
            </a:r>
            <a:r>
              <a:rPr lang="en-GB" sz="2000" dirty="0"/>
              <a:t> </a:t>
            </a:r>
            <a:r>
              <a:rPr lang="en-GB" sz="2000" dirty="0" smtClean="0"/>
              <a:t>(III)</a:t>
            </a:r>
            <a:endParaRPr lang="en-GB" sz="2000" dirty="0">
              <a:solidFill>
                <a:srgbClr val="00B05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830888" y="6453336"/>
            <a:ext cx="2133600" cy="404242"/>
          </a:xfrm>
        </p:spPr>
        <p:txBody>
          <a:bodyPr/>
          <a:lstStyle/>
          <a:p>
            <a:pPr>
              <a:defRPr/>
            </a:pPr>
            <a:fld id="{62E453D5-C540-4B54-8F5E-E87CBDFAE132}" type="slidenum">
              <a:rPr lang="fr-FR" sz="1200" smtClean="0">
                <a:solidFill>
                  <a:srgbClr val="333399"/>
                </a:solidFill>
              </a:rPr>
              <a:pPr>
                <a:defRPr/>
              </a:pPr>
              <a:t>7</a:t>
            </a:fld>
            <a:endParaRPr lang="fr-FR" sz="1200" dirty="0">
              <a:solidFill>
                <a:srgbClr val="333399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0832" y="1484784"/>
            <a:ext cx="8445624" cy="5184576"/>
          </a:xfrm>
        </p:spPr>
        <p:txBody>
          <a:bodyPr>
            <a:noAutofit/>
          </a:bodyPr>
          <a:lstStyle/>
          <a:p>
            <a:pPr marL="0" lvl="1" indent="0" algn="just">
              <a:lnSpc>
                <a:spcPts val="21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en-US" sz="1600" b="1" dirty="0" smtClean="0">
                <a:solidFill>
                  <a:srgbClr val="333399"/>
                </a:solidFill>
              </a:rPr>
              <a:t>Example 5: </a:t>
            </a:r>
            <a:r>
              <a:rPr lang="en-US" sz="1600" dirty="0" smtClean="0">
                <a:solidFill>
                  <a:srgbClr val="333399"/>
                </a:solidFill>
              </a:rPr>
              <a:t>A DVP settlement instruction enters and is matched in T2S at 18:15 on its ISD (</a:t>
            </a:r>
            <a:r>
              <a:rPr lang="en-US" sz="1600" dirty="0">
                <a:solidFill>
                  <a:srgbClr val="333399"/>
                </a:solidFill>
              </a:rPr>
              <a:t>Tuesday, 14 Sep 2021</a:t>
            </a:r>
            <a:r>
              <a:rPr lang="en-US" sz="1600" dirty="0" smtClean="0">
                <a:solidFill>
                  <a:srgbClr val="333399"/>
                </a:solidFill>
              </a:rPr>
              <a:t>) i.e. it enters and is matched in T2S on its ISD but a point in time when it can no longer settle on this business day</a:t>
            </a:r>
          </a:p>
          <a:p>
            <a:pPr marL="442913" lvl="1" indent="-261938" algn="just">
              <a:lnSpc>
                <a:spcPts val="1900"/>
              </a:lnSpc>
              <a:spcBef>
                <a:spcPts val="900"/>
              </a:spcBef>
              <a:spcAft>
                <a:spcPts val="200"/>
              </a:spcAft>
            </a:pPr>
            <a:r>
              <a:rPr lang="en-US" sz="1500" dirty="0" smtClean="0">
                <a:solidFill>
                  <a:srgbClr val="333399"/>
                </a:solidFill>
              </a:rPr>
              <a:t>On </a:t>
            </a:r>
            <a:r>
              <a:rPr lang="en-US" sz="1500" dirty="0">
                <a:solidFill>
                  <a:srgbClr val="333399"/>
                </a:solidFill>
              </a:rPr>
              <a:t>Wednesday, 15 Sep 2021, </a:t>
            </a:r>
            <a:r>
              <a:rPr lang="en-US" sz="1500" dirty="0" smtClean="0">
                <a:solidFill>
                  <a:srgbClr val="333399"/>
                </a:solidFill>
              </a:rPr>
              <a:t>T2S will compute a LMFP for this instruction because:</a:t>
            </a:r>
          </a:p>
          <a:p>
            <a:pPr marL="935038" lvl="2" indent="-268288" algn="just">
              <a:lnSpc>
                <a:spcPts val="1800"/>
              </a:lnSpc>
              <a:spcBef>
                <a:spcPts val="600"/>
              </a:spcBef>
              <a:spcAft>
                <a:spcPts val="400"/>
              </a:spcAft>
            </a:pPr>
            <a:r>
              <a:rPr lang="en-GB" sz="1400" dirty="0" smtClean="0">
                <a:solidFill>
                  <a:srgbClr val="333399"/>
                </a:solidFill>
              </a:rPr>
              <a:t>The applicable day for this LMFP (</a:t>
            </a:r>
            <a:r>
              <a:rPr lang="en-US" sz="1400" dirty="0" smtClean="0">
                <a:solidFill>
                  <a:srgbClr val="333399"/>
                </a:solidFill>
              </a:rPr>
              <a:t>14 Sep 2021</a:t>
            </a:r>
            <a:r>
              <a:rPr lang="en-GB" sz="1400" dirty="0" smtClean="0">
                <a:solidFill>
                  <a:srgbClr val="333399"/>
                </a:solidFill>
              </a:rPr>
              <a:t>) is the activation date (</a:t>
            </a:r>
            <a:r>
              <a:rPr lang="en-US" sz="1400" dirty="0" smtClean="0">
                <a:solidFill>
                  <a:srgbClr val="333399"/>
                </a:solidFill>
              </a:rPr>
              <a:t>14 Sep 2021</a:t>
            </a:r>
            <a:r>
              <a:rPr lang="en-GB" sz="1400" dirty="0" smtClean="0">
                <a:solidFill>
                  <a:srgbClr val="333399"/>
                </a:solidFill>
              </a:rPr>
              <a:t>), in which securities are </a:t>
            </a:r>
            <a:r>
              <a:rPr lang="en-US" sz="1400" dirty="0" smtClean="0">
                <a:solidFill>
                  <a:srgbClr val="333399"/>
                </a:solidFill>
              </a:rPr>
              <a:t>subject to penalties</a:t>
            </a:r>
            <a:r>
              <a:rPr lang="en-GB" sz="1400" dirty="0" smtClean="0">
                <a:solidFill>
                  <a:srgbClr val="333399"/>
                </a:solidFill>
              </a:rPr>
              <a:t>. </a:t>
            </a:r>
          </a:p>
          <a:p>
            <a:pPr marL="442913" lvl="1" indent="-261938" algn="just">
              <a:lnSpc>
                <a:spcPts val="1900"/>
              </a:lnSpc>
              <a:spcBef>
                <a:spcPts val="900"/>
              </a:spcBef>
              <a:spcAft>
                <a:spcPts val="1200"/>
              </a:spcAft>
            </a:pPr>
            <a:r>
              <a:rPr lang="en-US" sz="1500" dirty="0" smtClean="0">
                <a:solidFill>
                  <a:srgbClr val="333399"/>
                </a:solidFill>
              </a:rPr>
              <a:t>If the instruction fails also to settle on any following day, T2S will compute the related SEFP in the corresponding calculation process</a:t>
            </a:r>
            <a:endParaRPr lang="en-US" sz="1500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28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184374"/>
            <a:ext cx="5112568" cy="868362"/>
          </a:xfrm>
        </p:spPr>
        <p:txBody>
          <a:bodyPr/>
          <a:lstStyle/>
          <a:p>
            <a:pPr>
              <a:lnSpc>
                <a:spcPts val="2500"/>
              </a:lnSpc>
              <a:spcAft>
                <a:spcPts val="300"/>
              </a:spcAft>
            </a:pPr>
            <a:r>
              <a:rPr lang="en-GB" sz="2000" dirty="0" smtClean="0"/>
              <a:t>Examples of computation of </a:t>
            </a:r>
            <a:br>
              <a:rPr lang="en-GB" sz="2000" dirty="0" smtClean="0"/>
            </a:br>
            <a:r>
              <a:rPr lang="en-GB" sz="2000" dirty="0" smtClean="0"/>
              <a:t>penalties </a:t>
            </a:r>
            <a:r>
              <a:rPr lang="en-US" sz="2000" dirty="0"/>
              <a:t>to understand the logic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of </a:t>
            </a:r>
            <a:r>
              <a:rPr lang="en-US" sz="2000" dirty="0"/>
              <a:t>the activation</a:t>
            </a:r>
            <a:r>
              <a:rPr lang="en-GB" sz="2000" dirty="0"/>
              <a:t> </a:t>
            </a:r>
            <a:r>
              <a:rPr lang="en-GB" sz="2000" dirty="0" smtClean="0"/>
              <a:t>(IV)</a:t>
            </a:r>
            <a:endParaRPr lang="en-GB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830888" y="6453336"/>
            <a:ext cx="2133600" cy="404242"/>
          </a:xfrm>
        </p:spPr>
        <p:txBody>
          <a:bodyPr/>
          <a:lstStyle/>
          <a:p>
            <a:pPr>
              <a:defRPr/>
            </a:pPr>
            <a:fld id="{62E453D5-C540-4B54-8F5E-E87CBDFAE132}" type="slidenum">
              <a:rPr lang="fr-FR" sz="1200" smtClean="0">
                <a:solidFill>
                  <a:srgbClr val="333399"/>
                </a:solidFill>
              </a:rPr>
              <a:pPr>
                <a:defRPr/>
              </a:pPr>
              <a:t>8</a:t>
            </a:fld>
            <a:endParaRPr lang="fr-FR" sz="1200" dirty="0">
              <a:solidFill>
                <a:srgbClr val="333399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0832" y="1484784"/>
            <a:ext cx="8445624" cy="5112568"/>
          </a:xfrm>
        </p:spPr>
        <p:txBody>
          <a:bodyPr>
            <a:noAutofit/>
          </a:bodyPr>
          <a:lstStyle/>
          <a:p>
            <a:pPr marL="0" lvl="1" indent="0" algn="just">
              <a:lnSpc>
                <a:spcPts val="2000"/>
              </a:lnSpc>
              <a:spcBef>
                <a:spcPts val="600"/>
              </a:spcBef>
              <a:spcAft>
                <a:spcPts val="300"/>
              </a:spcAft>
              <a:buNone/>
            </a:pPr>
            <a:r>
              <a:rPr lang="en-US" sz="1600" b="1" dirty="0">
                <a:solidFill>
                  <a:srgbClr val="333399"/>
                </a:solidFill>
              </a:rPr>
              <a:t>Example 6: </a:t>
            </a:r>
            <a:r>
              <a:rPr lang="en-US" sz="1600" dirty="0" smtClean="0">
                <a:solidFill>
                  <a:srgbClr val="333399"/>
                </a:solidFill>
              </a:rPr>
              <a:t>A DVP settlement instruction enters and is matched in T2S at 14:00 on Wednesday</a:t>
            </a:r>
            <a:r>
              <a:rPr lang="en-US" sz="1600" dirty="0">
                <a:solidFill>
                  <a:srgbClr val="333399"/>
                </a:solidFill>
              </a:rPr>
              <a:t>, </a:t>
            </a:r>
            <a:r>
              <a:rPr lang="en-US" sz="1600" dirty="0" smtClean="0">
                <a:solidFill>
                  <a:srgbClr val="333399"/>
                </a:solidFill>
              </a:rPr>
              <a:t>15 </a:t>
            </a:r>
            <a:r>
              <a:rPr lang="en-US" sz="1600" dirty="0">
                <a:solidFill>
                  <a:srgbClr val="333399"/>
                </a:solidFill>
              </a:rPr>
              <a:t>Sep 2021. </a:t>
            </a:r>
            <a:r>
              <a:rPr lang="en-US" sz="1600" dirty="0" smtClean="0">
                <a:solidFill>
                  <a:srgbClr val="333399"/>
                </a:solidFill>
              </a:rPr>
              <a:t>The instruction has ISD </a:t>
            </a:r>
            <a:r>
              <a:rPr lang="en-US" sz="1600" dirty="0">
                <a:solidFill>
                  <a:srgbClr val="333399"/>
                </a:solidFill>
              </a:rPr>
              <a:t>Monday, 13 Sep </a:t>
            </a:r>
            <a:r>
              <a:rPr lang="en-US" sz="1600" dirty="0" smtClean="0">
                <a:solidFill>
                  <a:srgbClr val="333399"/>
                </a:solidFill>
              </a:rPr>
              <a:t>2021 (</a:t>
            </a:r>
            <a:r>
              <a:rPr lang="en-US" sz="1600" dirty="0">
                <a:solidFill>
                  <a:srgbClr val="333399"/>
                </a:solidFill>
              </a:rPr>
              <a:t>i.e</a:t>
            </a:r>
            <a:r>
              <a:rPr lang="en-US" sz="1600" dirty="0" smtClean="0">
                <a:solidFill>
                  <a:srgbClr val="333399"/>
                </a:solidFill>
              </a:rPr>
              <a:t>. it enters and is matched in T2S two business days after its ISD)</a:t>
            </a:r>
          </a:p>
          <a:p>
            <a:pPr marL="442913" lvl="1" indent="-261938" algn="just">
              <a:lnSpc>
                <a:spcPts val="1900"/>
              </a:lnSpc>
              <a:spcBef>
                <a:spcPts val="900"/>
              </a:spcBef>
              <a:spcAft>
                <a:spcPts val="200"/>
              </a:spcAft>
            </a:pPr>
            <a:r>
              <a:rPr lang="en-US" sz="1500" dirty="0" smtClean="0">
                <a:solidFill>
                  <a:srgbClr val="333399"/>
                </a:solidFill>
              </a:rPr>
              <a:t>On Thursday</a:t>
            </a:r>
            <a:r>
              <a:rPr lang="en-US" sz="1500" dirty="0">
                <a:solidFill>
                  <a:srgbClr val="333399"/>
                </a:solidFill>
              </a:rPr>
              <a:t>, </a:t>
            </a:r>
            <a:r>
              <a:rPr lang="en-US" sz="1500" dirty="0" smtClean="0">
                <a:solidFill>
                  <a:srgbClr val="333399"/>
                </a:solidFill>
              </a:rPr>
              <a:t>16 Sep 2021, </a:t>
            </a:r>
            <a:r>
              <a:rPr lang="en-US" sz="1500" dirty="0">
                <a:solidFill>
                  <a:srgbClr val="333399"/>
                </a:solidFill>
              </a:rPr>
              <a:t>T2S will </a:t>
            </a:r>
            <a:r>
              <a:rPr lang="en-US" sz="1500" dirty="0" smtClean="0">
                <a:solidFill>
                  <a:srgbClr val="333399"/>
                </a:solidFill>
              </a:rPr>
              <a:t>compute </a:t>
            </a:r>
            <a:r>
              <a:rPr lang="en-US" sz="1500" dirty="0">
                <a:solidFill>
                  <a:srgbClr val="333399"/>
                </a:solidFill>
              </a:rPr>
              <a:t>a </a:t>
            </a:r>
            <a:r>
              <a:rPr lang="en-US" sz="1500" dirty="0" smtClean="0">
                <a:solidFill>
                  <a:srgbClr val="333399"/>
                </a:solidFill>
              </a:rPr>
              <a:t>LMFP for this instruction because:</a:t>
            </a:r>
          </a:p>
          <a:p>
            <a:pPr marL="935038" lvl="2" indent="-268288" algn="just">
              <a:lnSpc>
                <a:spcPts val="19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sz="1400" dirty="0">
                <a:solidFill>
                  <a:srgbClr val="333399"/>
                </a:solidFill>
              </a:rPr>
              <a:t>The applicable </a:t>
            </a:r>
            <a:r>
              <a:rPr lang="en-GB" sz="1400" dirty="0" smtClean="0">
                <a:solidFill>
                  <a:srgbClr val="333399"/>
                </a:solidFill>
              </a:rPr>
              <a:t>days </a:t>
            </a:r>
            <a:r>
              <a:rPr lang="en-GB" sz="1400" dirty="0">
                <a:solidFill>
                  <a:srgbClr val="333399"/>
                </a:solidFill>
              </a:rPr>
              <a:t>for this LMFP (</a:t>
            </a:r>
            <a:r>
              <a:rPr lang="en-US" sz="1400" dirty="0" smtClean="0">
                <a:solidFill>
                  <a:srgbClr val="333399"/>
                </a:solidFill>
              </a:rPr>
              <a:t>13 Sep and 14 Sep 2021</a:t>
            </a:r>
            <a:r>
              <a:rPr lang="en-GB" sz="1400" dirty="0" smtClean="0">
                <a:solidFill>
                  <a:srgbClr val="333399"/>
                </a:solidFill>
              </a:rPr>
              <a:t>) are </a:t>
            </a:r>
            <a:r>
              <a:rPr lang="en-GB" sz="1400" dirty="0">
                <a:solidFill>
                  <a:srgbClr val="333399"/>
                </a:solidFill>
              </a:rPr>
              <a:t>before </a:t>
            </a:r>
            <a:r>
              <a:rPr lang="en-GB" sz="1400" dirty="0" smtClean="0">
                <a:solidFill>
                  <a:srgbClr val="333399"/>
                </a:solidFill>
              </a:rPr>
              <a:t>and equal to the </a:t>
            </a:r>
            <a:r>
              <a:rPr lang="en-GB" sz="1400" dirty="0">
                <a:solidFill>
                  <a:srgbClr val="333399"/>
                </a:solidFill>
              </a:rPr>
              <a:t>activation date (</a:t>
            </a:r>
            <a:r>
              <a:rPr lang="en-US" sz="1400" dirty="0">
                <a:solidFill>
                  <a:srgbClr val="333399"/>
                </a:solidFill>
              </a:rPr>
              <a:t>14 </a:t>
            </a:r>
            <a:r>
              <a:rPr lang="en-US" sz="1400" dirty="0" smtClean="0">
                <a:solidFill>
                  <a:srgbClr val="333399"/>
                </a:solidFill>
              </a:rPr>
              <a:t>Sep 2021</a:t>
            </a:r>
            <a:r>
              <a:rPr lang="en-GB" sz="1400" dirty="0" smtClean="0">
                <a:solidFill>
                  <a:srgbClr val="333399"/>
                </a:solidFill>
              </a:rPr>
              <a:t>). </a:t>
            </a:r>
            <a:r>
              <a:rPr lang="en-GB" sz="1400" dirty="0">
                <a:solidFill>
                  <a:srgbClr val="333399"/>
                </a:solidFill>
              </a:rPr>
              <a:t>Therefore, </a:t>
            </a:r>
            <a:r>
              <a:rPr lang="en-GB" sz="1400" dirty="0" smtClean="0">
                <a:solidFill>
                  <a:srgbClr val="333399"/>
                </a:solidFill>
              </a:rPr>
              <a:t>the LMFP will be computed</a:t>
            </a:r>
            <a:r>
              <a:rPr lang="es-ES_tradnl" sz="1400" dirty="0" smtClean="0">
                <a:solidFill>
                  <a:srgbClr val="333399"/>
                </a:solidFill>
              </a:rPr>
              <a:t> </a:t>
            </a:r>
            <a:r>
              <a:rPr lang="en-US" sz="1400" dirty="0" smtClean="0">
                <a:solidFill>
                  <a:srgbClr val="333399"/>
                </a:solidFill>
              </a:rPr>
              <a:t>considering</a:t>
            </a:r>
            <a:r>
              <a:rPr lang="es-ES_tradnl" sz="1400" dirty="0" smtClean="0">
                <a:solidFill>
                  <a:srgbClr val="333399"/>
                </a:solidFill>
              </a:rPr>
              <a:t> </a:t>
            </a:r>
            <a:r>
              <a:rPr lang="en-US" sz="1400" dirty="0" smtClean="0">
                <a:solidFill>
                  <a:srgbClr val="333399"/>
                </a:solidFill>
              </a:rPr>
              <a:t>14 Sep 2021 </a:t>
            </a:r>
            <a:r>
              <a:rPr lang="en-US" sz="1400" dirty="0">
                <a:solidFill>
                  <a:srgbClr val="333399"/>
                </a:solidFill>
              </a:rPr>
              <a:t>but not </a:t>
            </a:r>
            <a:r>
              <a:rPr lang="en-US" sz="1400" dirty="0" smtClean="0">
                <a:solidFill>
                  <a:srgbClr val="333399"/>
                </a:solidFill>
              </a:rPr>
              <a:t>13 Sep 2021</a:t>
            </a:r>
            <a:endParaRPr lang="en-GB" sz="1400" dirty="0" smtClean="0">
              <a:solidFill>
                <a:srgbClr val="333399"/>
              </a:solidFill>
            </a:endParaRPr>
          </a:p>
          <a:p>
            <a:pPr marL="442913" lvl="1" indent="-261938" algn="just">
              <a:lnSpc>
                <a:spcPts val="1900"/>
              </a:lnSpc>
              <a:spcBef>
                <a:spcPts val="900"/>
              </a:spcBef>
              <a:spcAft>
                <a:spcPts val="0"/>
              </a:spcAft>
            </a:pPr>
            <a:r>
              <a:rPr lang="en-US" sz="1500" dirty="0" smtClean="0">
                <a:solidFill>
                  <a:srgbClr val="333399"/>
                </a:solidFill>
              </a:rPr>
              <a:t>If </a:t>
            </a:r>
            <a:r>
              <a:rPr lang="en-US" sz="1500" dirty="0">
                <a:solidFill>
                  <a:srgbClr val="333399"/>
                </a:solidFill>
              </a:rPr>
              <a:t>(on top of arriving </a:t>
            </a:r>
            <a:r>
              <a:rPr lang="en-US" sz="1500" dirty="0" smtClean="0">
                <a:solidFill>
                  <a:srgbClr val="333399"/>
                </a:solidFill>
              </a:rPr>
              <a:t>two days </a:t>
            </a:r>
            <a:r>
              <a:rPr lang="en-US" sz="1500" dirty="0">
                <a:solidFill>
                  <a:srgbClr val="333399"/>
                </a:solidFill>
              </a:rPr>
              <a:t>late) the instruction fails to settle in T2S on this business day (i.e. on Wednesday, 15 Sep 2021):</a:t>
            </a:r>
          </a:p>
          <a:p>
            <a:pPr marL="935038" lvl="2" indent="-268288" algn="just">
              <a:lnSpc>
                <a:spcPts val="1800"/>
              </a:lnSpc>
              <a:spcBef>
                <a:spcPts val="400"/>
              </a:spcBef>
              <a:spcAft>
                <a:spcPts val="0"/>
              </a:spcAft>
            </a:pPr>
            <a:r>
              <a:rPr lang="en-US" sz="1400" dirty="0">
                <a:solidFill>
                  <a:srgbClr val="333399"/>
                </a:solidFill>
              </a:rPr>
              <a:t>On Thursday, 16 Sep 2021, T2S will compute a SEFP because securities </a:t>
            </a:r>
            <a:r>
              <a:rPr lang="en-US" sz="1400" dirty="0" smtClean="0">
                <a:solidFill>
                  <a:srgbClr val="333399"/>
                </a:solidFill>
              </a:rPr>
              <a:t>are subject </a:t>
            </a:r>
            <a:r>
              <a:rPr lang="en-US" sz="1400" dirty="0">
                <a:solidFill>
                  <a:srgbClr val="333399"/>
                </a:solidFill>
              </a:rPr>
              <a:t>to </a:t>
            </a:r>
            <a:r>
              <a:rPr lang="en-US" sz="1400" dirty="0" smtClean="0">
                <a:solidFill>
                  <a:srgbClr val="333399"/>
                </a:solidFill>
              </a:rPr>
              <a:t>penalties on 15 Sep 2021</a:t>
            </a:r>
            <a:endParaRPr lang="en-US" sz="1400" dirty="0">
              <a:solidFill>
                <a:srgbClr val="333399"/>
              </a:solidFill>
            </a:endParaRPr>
          </a:p>
          <a:p>
            <a:pPr marL="442913" lvl="1" indent="-261938" algn="just">
              <a:lnSpc>
                <a:spcPts val="1900"/>
              </a:lnSpc>
              <a:spcBef>
                <a:spcPts val="900"/>
              </a:spcBef>
              <a:spcAft>
                <a:spcPts val="1200"/>
              </a:spcAft>
            </a:pPr>
            <a:r>
              <a:rPr lang="en-US" sz="1500" dirty="0" smtClean="0">
                <a:solidFill>
                  <a:srgbClr val="333399"/>
                </a:solidFill>
              </a:rPr>
              <a:t>If </a:t>
            </a:r>
            <a:r>
              <a:rPr lang="en-US" sz="1500" dirty="0">
                <a:solidFill>
                  <a:srgbClr val="333399"/>
                </a:solidFill>
              </a:rPr>
              <a:t>the instruction fails also to settle on any following day, T2S will compute the related SEFP on the corresponding calculation process</a:t>
            </a:r>
          </a:p>
          <a:p>
            <a:pPr marL="935038" lvl="2" indent="-268288" algn="just">
              <a:lnSpc>
                <a:spcPts val="2000"/>
              </a:lnSpc>
              <a:spcBef>
                <a:spcPts val="400"/>
              </a:spcBef>
              <a:spcAft>
                <a:spcPts val="900"/>
              </a:spcAft>
            </a:pPr>
            <a:endParaRPr lang="en-US" sz="1400" dirty="0">
              <a:solidFill>
                <a:srgbClr val="333399"/>
              </a:solidFill>
            </a:endParaRPr>
          </a:p>
          <a:p>
            <a:pPr marL="666750" lvl="2" indent="0" algn="just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1500" dirty="0">
              <a:solidFill>
                <a:srgbClr val="333399"/>
              </a:solidFill>
            </a:endParaRPr>
          </a:p>
          <a:p>
            <a:pPr marL="666750" lvl="2" indent="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5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0216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23728" y="116632"/>
            <a:ext cx="5473700" cy="796354"/>
          </a:xfrm>
        </p:spPr>
        <p:txBody>
          <a:bodyPr/>
          <a:lstStyle/>
          <a:p>
            <a:pPr>
              <a:lnSpc>
                <a:spcPts val="2600"/>
              </a:lnSpc>
              <a:spcAft>
                <a:spcPts val="600"/>
              </a:spcAft>
            </a:pPr>
            <a:r>
              <a:rPr lang="en-GB" sz="2200" dirty="0"/>
              <a:t>Entry into force (1 Feb </a:t>
            </a:r>
            <a:r>
              <a:rPr lang="en-GB" sz="2200" dirty="0" smtClean="0"/>
              <a:t>2022)</a:t>
            </a:r>
            <a:endParaRPr lang="en-GB" sz="2200" dirty="0">
              <a:solidFill>
                <a:srgbClr val="333399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830888" y="6453336"/>
            <a:ext cx="2133600" cy="404242"/>
          </a:xfrm>
        </p:spPr>
        <p:txBody>
          <a:bodyPr/>
          <a:lstStyle/>
          <a:p>
            <a:pPr>
              <a:defRPr/>
            </a:pPr>
            <a:fld id="{62E453D5-C540-4B54-8F5E-E87CBDFAE132}" type="slidenum">
              <a:rPr lang="fr-FR" sz="1200" smtClean="0">
                <a:solidFill>
                  <a:srgbClr val="333399"/>
                </a:solidFill>
              </a:rPr>
              <a:pPr>
                <a:defRPr/>
              </a:pPr>
              <a:t>9</a:t>
            </a:fld>
            <a:endParaRPr lang="fr-FR" sz="1200" dirty="0">
              <a:solidFill>
                <a:srgbClr val="333399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30832" y="1124744"/>
            <a:ext cx="8445624" cy="5660826"/>
          </a:xfrm>
        </p:spPr>
        <p:txBody>
          <a:bodyPr>
            <a:noAutofit/>
          </a:bodyPr>
          <a:lstStyle/>
          <a:p>
            <a:pPr marL="0" lvl="1" indent="0" algn="just">
              <a:lnSpc>
                <a:spcPts val="19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600" b="1" dirty="0" smtClean="0"/>
              <a:t>On 1 Feb 2022, the regulation entries into force. To avoid any impact on the new penalties to be computed and calculated because of having performed a dry run, the following is foreseen:</a:t>
            </a:r>
            <a:endParaRPr lang="en-US" sz="1600" b="1" dirty="0"/>
          </a:p>
          <a:p>
            <a:pPr marL="266700" lvl="1" indent="-266700" algn="just">
              <a:lnSpc>
                <a:spcPts val="2000"/>
              </a:lnSpc>
              <a:spcBef>
                <a:spcPts val="0"/>
              </a:spcBef>
              <a:spcAft>
                <a:spcPts val="600"/>
              </a:spcAft>
              <a:buFontTx/>
              <a:buChar char="•"/>
            </a:pPr>
            <a:r>
              <a:rPr lang="en-US" sz="1600" b="1" dirty="0" smtClean="0"/>
              <a:t>On the 1 Feb 2022 </a:t>
            </a:r>
            <a:r>
              <a:rPr lang="en-US" sz="1600" dirty="0" smtClean="0"/>
              <a:t>(around noon), the T2S </a:t>
            </a:r>
            <a:r>
              <a:rPr lang="en-US" sz="1600" dirty="0"/>
              <a:t>Operator </a:t>
            </a:r>
            <a:r>
              <a:rPr lang="en-US" sz="1600" dirty="0" smtClean="0"/>
              <a:t>will:</a:t>
            </a:r>
          </a:p>
          <a:p>
            <a:pPr marL="742950" lvl="2" indent="-342900" algn="just">
              <a:lnSpc>
                <a:spcPts val="1900"/>
              </a:lnSpc>
              <a:spcBef>
                <a:spcPts val="0"/>
              </a:spcBef>
              <a:spcAft>
                <a:spcPts val="600"/>
              </a:spcAft>
              <a:buSzPct val="90000"/>
              <a:buFont typeface="+mj-lt"/>
              <a:buAutoNum type="arabicPeriod"/>
            </a:pPr>
            <a:r>
              <a:rPr lang="en-US" sz="1500" dirty="0" smtClean="0"/>
              <a:t>Update/</a:t>
            </a:r>
            <a:r>
              <a:rPr lang="en-US" sz="1500" b="1" dirty="0" smtClean="0"/>
              <a:t>set </a:t>
            </a:r>
            <a:r>
              <a:rPr lang="en-US" sz="1500" b="1" dirty="0"/>
              <a:t>to </a:t>
            </a:r>
            <a:r>
              <a:rPr lang="en-US" sz="1500" b="1" dirty="0" smtClean="0"/>
              <a:t>zero the daily </a:t>
            </a:r>
            <a:r>
              <a:rPr lang="en-US" sz="1500" b="1" dirty="0"/>
              <a:t>penalty rates for the </a:t>
            </a:r>
            <a:r>
              <a:rPr lang="en-US" sz="1500" b="1" dirty="0" smtClean="0"/>
              <a:t>business days </a:t>
            </a:r>
            <a:r>
              <a:rPr lang="en-US" sz="1500" b="1" dirty="0"/>
              <a:t>prior to 1 </a:t>
            </a:r>
            <a:r>
              <a:rPr lang="en-US" sz="1500" b="1" dirty="0" smtClean="0"/>
              <a:t>Feb 2022 </a:t>
            </a:r>
            <a:r>
              <a:rPr lang="en-US" sz="1500" dirty="0" smtClean="0"/>
              <a:t>(i.e. from 14 Sep 2021 until 31 Jan 2022), </a:t>
            </a:r>
          </a:p>
          <a:p>
            <a:pPr marL="742950" lvl="2" indent="-342900" algn="just">
              <a:lnSpc>
                <a:spcPts val="1900"/>
              </a:lnSpc>
              <a:spcBef>
                <a:spcPts val="0"/>
              </a:spcBef>
              <a:spcAft>
                <a:spcPts val="800"/>
              </a:spcAft>
              <a:buSzPct val="90000"/>
              <a:buFont typeface="+mj-lt"/>
              <a:buAutoNum type="arabicPeriod"/>
            </a:pPr>
            <a:r>
              <a:rPr lang="en-US" sz="1500" dirty="0" smtClean="0"/>
              <a:t>Also </a:t>
            </a:r>
            <a:r>
              <a:rPr lang="en-US" sz="1500" b="1" dirty="0" smtClean="0"/>
              <a:t>set </a:t>
            </a:r>
            <a:r>
              <a:rPr lang="en-US" sz="1500" b="1" dirty="0"/>
              <a:t>the correct daily penalty rates from the 1 Feb </a:t>
            </a:r>
            <a:r>
              <a:rPr lang="en-US" sz="1500" b="1" dirty="0" smtClean="0"/>
              <a:t>2022 onwards </a:t>
            </a:r>
            <a:r>
              <a:rPr lang="en-US" sz="1500" dirty="0" smtClean="0"/>
              <a:t>(thanks </a:t>
            </a:r>
            <a:r>
              <a:rPr lang="en-US" sz="1500" dirty="0"/>
              <a:t>to the “Valid From” of the penalty rates</a:t>
            </a:r>
            <a:r>
              <a:rPr lang="en-US" sz="1500" dirty="0" smtClean="0"/>
              <a:t>)</a:t>
            </a:r>
          </a:p>
          <a:p>
            <a:pPr marL="266700" lvl="1" indent="-266700" algn="just">
              <a:lnSpc>
                <a:spcPts val="1900"/>
              </a:lnSpc>
              <a:spcBef>
                <a:spcPts val="600"/>
              </a:spcBef>
              <a:spcAft>
                <a:spcPts val="600"/>
              </a:spcAft>
              <a:buFontTx/>
              <a:buChar char="•"/>
            </a:pPr>
            <a:r>
              <a:rPr lang="en-US" sz="1600" dirty="0" smtClean="0">
                <a:solidFill>
                  <a:srgbClr val="333399"/>
                </a:solidFill>
              </a:rPr>
              <a:t>These two actions will have the following effects:</a:t>
            </a:r>
            <a:endParaRPr lang="en-US" sz="1600" dirty="0">
              <a:solidFill>
                <a:srgbClr val="333399"/>
              </a:solidFill>
            </a:endParaRPr>
          </a:p>
          <a:p>
            <a:pPr marL="534988" lvl="1" indent="-268288" algn="just">
              <a:lnSpc>
                <a:spcPts val="19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500" dirty="0" smtClean="0"/>
              <a:t>The update to zero of the past rates will not imply the recalculation /change of the penalties of January in the recalculation process performed 2 Feb 2022 </a:t>
            </a:r>
            <a:r>
              <a:rPr lang="en-US" sz="1500" dirty="0"/>
              <a:t>because penalties will be then already not modifiable at this point in </a:t>
            </a:r>
            <a:r>
              <a:rPr lang="en-US" sz="1500" dirty="0" smtClean="0"/>
              <a:t>time:</a:t>
            </a:r>
          </a:p>
          <a:p>
            <a:pPr marL="806450" lvl="3" indent="-273050" algn="just">
              <a:lnSpc>
                <a:spcPts val="1800"/>
              </a:lnSpc>
              <a:spcBef>
                <a:spcPts val="400"/>
              </a:spcBef>
              <a:spcAft>
                <a:spcPts val="600"/>
              </a:spcAft>
              <a:buFont typeface="Wingdings" panose="05000000000000000000" pitchFamily="2" charset="2"/>
              <a:buChar char="à"/>
              <a:tabLst>
                <a:tab pos="806450" algn="l"/>
              </a:tabLst>
            </a:pPr>
            <a:r>
              <a:rPr lang="en-US" sz="1450" dirty="0" smtClean="0"/>
              <a:t>The </a:t>
            </a:r>
            <a:r>
              <a:rPr lang="en-US" sz="1450" dirty="0"/>
              <a:t>appeal </a:t>
            </a:r>
            <a:r>
              <a:rPr lang="en-US" sz="1450" dirty="0" smtClean="0"/>
              <a:t>period </a:t>
            </a:r>
            <a:r>
              <a:rPr lang="en-US" sz="1450" dirty="0"/>
              <a:t>for penalties of January will be reduced by the </a:t>
            </a:r>
            <a:r>
              <a:rPr lang="en-US" sz="1450" dirty="0" smtClean="0"/>
              <a:t>Operator. On </a:t>
            </a:r>
            <a:r>
              <a:rPr lang="en-US" sz="1450" dirty="0"/>
              <a:t>1 Feb </a:t>
            </a:r>
            <a:r>
              <a:rPr lang="en-US" sz="1450" dirty="0" smtClean="0"/>
              <a:t>2022 (shortly before </a:t>
            </a:r>
            <a:r>
              <a:rPr lang="en-US" sz="1450" dirty="0"/>
              <a:t>noon) the penalties from January will automatically become/be flagged as not modifiable by </a:t>
            </a:r>
            <a:r>
              <a:rPr lang="en-US" sz="1450" dirty="0" smtClean="0"/>
              <a:t>T2S. Any other month, the end of appeal period process will be performed on the </a:t>
            </a:r>
            <a:r>
              <a:rPr lang="en-US" sz="1400" dirty="0"/>
              <a:t>13</a:t>
            </a:r>
            <a:r>
              <a:rPr lang="en-US" sz="1400" baseline="30000" dirty="0"/>
              <a:t>th</a:t>
            </a:r>
            <a:r>
              <a:rPr lang="en-US" sz="1400" dirty="0"/>
              <a:t> </a:t>
            </a:r>
            <a:r>
              <a:rPr lang="en-US" sz="1400" dirty="0" smtClean="0"/>
              <a:t>business day </a:t>
            </a:r>
            <a:r>
              <a:rPr lang="en-US" sz="1400" dirty="0"/>
              <a:t>of the month </a:t>
            </a:r>
            <a:endParaRPr lang="en-US" sz="1450" dirty="0"/>
          </a:p>
          <a:p>
            <a:pPr marL="534988" lvl="1" indent="-268288" algn="just">
              <a:lnSpc>
                <a:spcPts val="1900"/>
              </a:lnSpc>
              <a:spcBef>
                <a:spcPts val="300"/>
              </a:spcBef>
              <a:spcAft>
                <a:spcPts val="300"/>
              </a:spcAft>
            </a:pPr>
            <a:r>
              <a:rPr lang="en-US" sz="1500" dirty="0" smtClean="0"/>
              <a:t>New </a:t>
            </a:r>
            <a:r>
              <a:rPr lang="en-US" sz="1500" dirty="0"/>
              <a:t>penalties will be correctly calculated, concretely for LMFPs:</a:t>
            </a:r>
          </a:p>
          <a:p>
            <a:pPr marL="806450" lvl="3" indent="-273050" algn="just">
              <a:lnSpc>
                <a:spcPts val="1800"/>
              </a:lnSpc>
              <a:spcBef>
                <a:spcPts val="300"/>
              </a:spcBef>
              <a:spcAft>
                <a:spcPts val="0"/>
              </a:spcAft>
              <a:buFont typeface="Wingdings" panose="05000000000000000000" pitchFamily="2" charset="2"/>
              <a:buChar char="à"/>
            </a:pPr>
            <a:r>
              <a:rPr lang="en-US" sz="1450" dirty="0"/>
              <a:t>In case the ISD of </a:t>
            </a:r>
            <a:r>
              <a:rPr lang="en-US" sz="1450" dirty="0" smtClean="0"/>
              <a:t>an instruction </a:t>
            </a:r>
            <a:r>
              <a:rPr lang="en-US" sz="1450" dirty="0"/>
              <a:t>is before 1 Feb </a:t>
            </a:r>
            <a:r>
              <a:rPr lang="en-US" sz="1450" dirty="0" smtClean="0"/>
              <a:t>2022, </a:t>
            </a:r>
            <a:r>
              <a:rPr lang="en-US" sz="1450" dirty="0"/>
              <a:t>the LMFP will apply to BDs before the entry into force. Nevertheless, the amount of the penalty for the dates before 1 Feb </a:t>
            </a:r>
            <a:r>
              <a:rPr lang="en-US" sz="1450" dirty="0" smtClean="0"/>
              <a:t>2022 </a:t>
            </a:r>
            <a:r>
              <a:rPr lang="en-US" sz="1450" dirty="0"/>
              <a:t>will be zero (because the penalty rates for these days would have been set to zero)</a:t>
            </a:r>
          </a:p>
          <a:p>
            <a:pPr marL="534988" lvl="1" indent="-268288" algn="just">
              <a:lnSpc>
                <a:spcPts val="1900"/>
              </a:lnSpc>
              <a:spcBef>
                <a:spcPts val="400"/>
              </a:spcBef>
              <a:spcAft>
                <a:spcPts val="400"/>
              </a:spcAft>
            </a:pPr>
            <a:endParaRPr lang="en-US" sz="1530" dirty="0"/>
          </a:p>
          <a:p>
            <a:pPr marL="266700" lvl="1" indent="0" algn="just">
              <a:lnSpc>
                <a:spcPts val="2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228616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>
          <a:solidFill>
            <a:schemeClr val="accent1">
              <a:lumMod val="25000"/>
            </a:schemeClr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2398</TotalTime>
  <Words>3148</Words>
  <Application>Microsoft Office PowerPoint</Application>
  <PresentationFormat>Presentación en pantalla (4:3)</PresentationFormat>
  <Paragraphs>277</Paragraphs>
  <Slides>15</Slides>
  <Notes>5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9" baseType="lpstr">
      <vt:lpstr>Arial</vt:lpstr>
      <vt:lpstr>Times New Roman</vt:lpstr>
      <vt:lpstr>Wingdings</vt:lpstr>
      <vt:lpstr>Modèle par défaut</vt:lpstr>
      <vt:lpstr> Activation of the  T2S Penalty Mechanism  </vt:lpstr>
      <vt:lpstr>High level plan Overview of the different milestones</vt:lpstr>
      <vt:lpstr>High level description</vt:lpstr>
      <vt:lpstr>Principles for the computation of penalties regarding the activation date</vt:lpstr>
      <vt:lpstr>Examples of computation of  penalties to understand the logic  of the activation (I)</vt:lpstr>
      <vt:lpstr>Examples of computation of  penalties to understand the logic  of the activation (II)</vt:lpstr>
      <vt:lpstr>Examples of computation of  penalties to understand the logic  of the activation (III)</vt:lpstr>
      <vt:lpstr>Examples of computation of  penalties to understand the logic  of the activation (IV)</vt:lpstr>
      <vt:lpstr>Entry into force (1 Feb 2022)</vt:lpstr>
      <vt:lpstr>Example of the computation of a LMFP after the entry into force  (for an instruction with ISD before the entry into force)</vt:lpstr>
      <vt:lpstr>Penalty Reports</vt:lpstr>
      <vt:lpstr> Overview of the Penalty Mechanism's activation and following business days</vt:lpstr>
      <vt:lpstr>Activation (I)</vt:lpstr>
      <vt:lpstr>Activation (II)</vt:lpstr>
      <vt:lpstr>Presentación de PowerPoint</vt:lpstr>
    </vt:vector>
  </TitlesOfParts>
  <Company>Banque de France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T2S FAM</dc:title>
  <dc:creator>T2S FAM</dc:creator>
  <cp:lastModifiedBy>BdE</cp:lastModifiedBy>
  <cp:revision>1866</cp:revision>
  <cp:lastPrinted>2020-03-09T11:29:25Z</cp:lastPrinted>
  <dcterms:created xsi:type="dcterms:W3CDTF">2009-02-10T12:44:21Z</dcterms:created>
  <dcterms:modified xsi:type="dcterms:W3CDTF">2020-09-07T09:22:12Z</dcterms:modified>
</cp:coreProperties>
</file>